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93" r:id="rId2"/>
    <p:sldId id="390" r:id="rId3"/>
    <p:sldId id="565" r:id="rId4"/>
    <p:sldId id="566" r:id="rId5"/>
    <p:sldId id="551" r:id="rId6"/>
    <p:sldId id="567" r:id="rId7"/>
    <p:sldId id="571" r:id="rId8"/>
    <p:sldId id="573" r:id="rId9"/>
    <p:sldId id="568" r:id="rId10"/>
    <p:sldId id="569" r:id="rId11"/>
    <p:sldId id="570" r:id="rId12"/>
    <p:sldId id="572" r:id="rId13"/>
    <p:sldId id="579" r:id="rId14"/>
    <p:sldId id="472" r:id="rId15"/>
    <p:sldId id="577" r:id="rId16"/>
    <p:sldId id="574" r:id="rId17"/>
    <p:sldId id="575" r:id="rId18"/>
    <p:sldId id="578" r:id="rId19"/>
    <p:sldId id="576" r:id="rId20"/>
    <p:sldId id="303" r:id="rId21"/>
  </p:sldIdLst>
  <p:sldSz cx="10693400" cy="756285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84EC6B-24A2-4EDF-ACB3-13FC9D86F16A}">
          <p14:sldIdLst>
            <p14:sldId id="493"/>
            <p14:sldId id="390"/>
            <p14:sldId id="565"/>
            <p14:sldId id="566"/>
            <p14:sldId id="551"/>
            <p14:sldId id="567"/>
            <p14:sldId id="571"/>
            <p14:sldId id="573"/>
            <p14:sldId id="568"/>
            <p14:sldId id="569"/>
            <p14:sldId id="570"/>
            <p14:sldId id="572"/>
            <p14:sldId id="579"/>
          </p14:sldIdLst>
        </p14:section>
        <p14:section name="Раздел без заголовка" id="{E9A69309-1A46-4BEC-A129-DE903711EC22}">
          <p14:sldIdLst>
            <p14:sldId id="472"/>
            <p14:sldId id="577"/>
            <p14:sldId id="574"/>
            <p14:sldId id="575"/>
            <p14:sldId id="578"/>
            <p14:sldId id="57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433" autoAdjust="0"/>
  </p:normalViewPr>
  <p:slideViewPr>
    <p:cSldViewPr>
      <p:cViewPr varScale="1">
        <p:scale>
          <a:sx n="106" d="100"/>
          <a:sy n="106" d="100"/>
        </p:scale>
        <p:origin x="132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.omarov\AppData\Roaming\Microsoft\Excel\&#1050;&#1085;&#1080;&#1075;&#1072;9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48293963254586E-2"/>
          <c:y val="3.8541848935549732E-2"/>
          <c:w val="0.85590726159230091"/>
          <c:h val="0.80513050452026813"/>
        </c:manualLayout>
      </c:layout>
      <c:lineChart>
        <c:grouping val="stacke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237</c:v>
                </c:pt>
                <c:pt idx="1">
                  <c:v>247</c:v>
                </c:pt>
                <c:pt idx="2">
                  <c:v>256</c:v>
                </c:pt>
                <c:pt idx="3">
                  <c:v>262</c:v>
                </c:pt>
                <c:pt idx="4">
                  <c:v>359</c:v>
                </c:pt>
                <c:pt idx="5">
                  <c:v>370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78-4B65-8B56-4F19C6CF9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664856"/>
        <c:axId val="413665248"/>
      </c:lineChart>
      <c:catAx>
        <c:axId val="413664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65248"/>
        <c:crosses val="autoZero"/>
        <c:auto val="1"/>
        <c:lblAlgn val="ctr"/>
        <c:lblOffset val="100"/>
        <c:tickMarkSkip val="1"/>
        <c:noMultiLvlLbl val="0"/>
      </c:catAx>
      <c:valAx>
        <c:axId val="4136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6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chemeClr val="accent1">
                    <a:lumMod val="50000"/>
                  </a:schemeClr>
                </a:solidFill>
                <a:effectLst/>
              </a:rPr>
              <a:t>АМОРТИЗАЦИОННЫЕ ОТЧИСЛЕНИЯ, МЛРД.ТЕНГЕ</a:t>
            </a:r>
            <a:endParaRPr lang="ru-RU" sz="1400">
              <a:solidFill>
                <a:schemeClr val="accent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963055555555555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Лист1!$Z$5</c:f>
              <c:strCache>
                <c:ptCount val="1"/>
                <c:pt idx="0">
                  <c:v>Амортизационные отисления в тарифной смете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Лист1!$Y$6:$Y$12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Лист1!$Z$6:$Z$12</c:f>
              <c:numCache>
                <c:formatCode>General</c:formatCode>
                <c:ptCount val="7"/>
                <c:pt idx="0">
                  <c:v>1.4</c:v>
                </c:pt>
                <c:pt idx="1">
                  <c:v>1.4</c:v>
                </c:pt>
                <c:pt idx="2">
                  <c:v>1</c:v>
                </c:pt>
                <c:pt idx="3">
                  <c:v>1</c:v>
                </c:pt>
                <c:pt idx="4">
                  <c:v>2.1</c:v>
                </c:pt>
                <c:pt idx="5">
                  <c:v>2.2999999999999998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91-4250-B64C-1E69BE7D2960}"/>
            </c:ext>
          </c:extLst>
        </c:ser>
        <c:ser>
          <c:idx val="1"/>
          <c:order val="1"/>
          <c:tx>
            <c:strRef>
              <c:f>Лист1!$AA$5</c:f>
              <c:strCache>
                <c:ptCount val="1"/>
                <c:pt idx="0">
                  <c:v>Фактические амортизационные отчисления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Лист1!$Y$6:$Y$12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Лист1!$AA$6:$AA$12</c:f>
              <c:numCache>
                <c:formatCode>General</c:formatCode>
                <c:ptCount val="7"/>
                <c:pt idx="0">
                  <c:v>8.1</c:v>
                </c:pt>
                <c:pt idx="1">
                  <c:v>10.3</c:v>
                </c:pt>
                <c:pt idx="2">
                  <c:v>11.1</c:v>
                </c:pt>
                <c:pt idx="3">
                  <c:v>11.4</c:v>
                </c:pt>
                <c:pt idx="4">
                  <c:v>11.5</c:v>
                </c:pt>
                <c:pt idx="5">
                  <c:v>13.7</c:v>
                </c:pt>
                <c:pt idx="6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91-4250-B64C-1E69BE7D2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666816"/>
        <c:axId val="413665640"/>
      </c:barChart>
      <c:catAx>
        <c:axId val="4136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65640"/>
        <c:crosses val="autoZero"/>
        <c:auto val="1"/>
        <c:lblAlgn val="ctr"/>
        <c:lblOffset val="100"/>
        <c:noMultiLvlLbl val="0"/>
      </c:catAx>
      <c:valAx>
        <c:axId val="4136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 i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на электроэнергию, млн.тг.</c:v>
                </c:pt>
              </c:strCache>
            </c:strRef>
          </c:tx>
          <c:spPr>
            <a:solidFill>
              <a:srgbClr val="5B9BD5"/>
            </a:solidFill>
            <a:ln w="25147">
              <a:noFill/>
            </a:ln>
          </c:spPr>
          <c:invertIfNegative val="0"/>
          <c:dPt>
            <c:idx val="5"/>
            <c:invertIfNegative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ED17-4754-80C9-D6E60FF278BD}"/>
              </c:ext>
            </c:extLst>
          </c:dPt>
          <c:dLbls>
            <c:dLbl>
              <c:idx val="0"/>
              <c:layout>
                <c:manualLayout>
                  <c:x val="6.6280027374868974E-2"/>
                  <c:y val="-0.36697247706422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83-49D6-9FCB-12A92BFF87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164035587329851E-2"/>
                  <c:y val="-0.38899082568807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83-49D6-9FCB-12A92BFF87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908030112355873E-2"/>
                  <c:y val="-0.36158231597197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83-49D6-9FCB-12A92BFF87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39601916240825E-2"/>
                  <c:y val="-0.3689217655132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17-4754-80C9-D6E60FF278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186684916579365E-2"/>
                  <c:y val="-0.3596330275229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024021899895239E-2"/>
                  <c:y val="-0.3689217655132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84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2">
                  <c:v>1765</c:v>
                </c:pt>
                <c:pt idx="3">
                  <c:v>2365</c:v>
                </c:pt>
                <c:pt idx="4">
                  <c:v>3482</c:v>
                </c:pt>
                <c:pt idx="5">
                  <c:v>2473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83-49D6-9FCB-12A92BFF8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263360"/>
        <c:axId val="493264928"/>
        <c:axId val="0"/>
      </c:bar3DChart>
      <c:catAx>
        <c:axId val="4932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8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7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4928"/>
        <c:crosses val="autoZero"/>
        <c:auto val="1"/>
        <c:lblAlgn val="ctr"/>
        <c:lblOffset val="100"/>
        <c:noMultiLvlLbl val="0"/>
      </c:catAx>
      <c:valAx>
        <c:axId val="493264928"/>
        <c:scaling>
          <c:orientation val="minMax"/>
          <c:max val="1600"/>
        </c:scaling>
        <c:delete val="0"/>
        <c:axPos val="l"/>
        <c:majorGridlines>
          <c:spPr>
            <a:ln w="938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8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7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263360"/>
        <c:crosses val="autoZero"/>
        <c:crossBetween val="between"/>
        <c:majorUnit val="400"/>
        <c:minorUnit val="200"/>
      </c:valAx>
      <c:spPr>
        <a:noFill/>
        <a:ln w="25273">
          <a:noFill/>
        </a:ln>
      </c:spPr>
    </c:plotArea>
    <c:plotVisOnly val="1"/>
    <c:dispBlanksAs val="gap"/>
    <c:showDLblsOverMax val="0"/>
  </c:chart>
  <c:spPr>
    <a:noFill/>
    <a:ln>
      <a:noFill/>
    </a:ln>
    <a:effectLst>
      <a:outerShdw blurRad="50800" dist="63500" dir="54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/>
              <a:t>Оснощение</a:t>
            </a:r>
            <a:r>
              <a:rPr lang="ru-RU" sz="1200" b="1" baseline="0" dirty="0"/>
              <a:t> общедомовыми приборами учета (всего - </a:t>
            </a:r>
            <a:r>
              <a:rPr lang="ru-RU" sz="1200" b="1" baseline="0" dirty="0" smtClean="0"/>
              <a:t>4501 </a:t>
            </a:r>
            <a:r>
              <a:rPr lang="ru-RU" sz="1200" b="1" baseline="0" dirty="0"/>
              <a:t>МЖК)</a:t>
            </a:r>
            <a:endParaRPr lang="ru-RU" sz="1200" b="1" dirty="0"/>
          </a:p>
        </c:rich>
      </c:tx>
      <c:layout>
        <c:manualLayout>
          <c:xMode val="edge"/>
          <c:yMode val="edge"/>
          <c:x val="9.4699365559836324E-2"/>
          <c:y val="9.076302532259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A0-497B-8DB5-9D8AD08FD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A0-497B-8DB5-9D8AD08FD8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A0-497B-8DB5-9D8AD08FD83F}"/>
              </c:ext>
            </c:extLst>
          </c:dPt>
          <c:dLbls>
            <c:dLbl>
              <c:idx val="1"/>
              <c:layout>
                <c:manualLayout>
                  <c:x val="-4.4444444444444495E-2"/>
                  <c:y val="-0.13425925925925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5A0-497B-8DB5-9D8AD08FD8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11111111111108E-2"/>
                  <c:y val="-0.143518518518518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5A0-497B-8DB5-9D8AD08FD8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Лист1!$D$5:$D$7</c:f>
              <c:strCache>
                <c:ptCount val="3"/>
                <c:pt idx="0">
                  <c:v>Установлено </c:v>
                </c:pt>
                <c:pt idx="1">
                  <c:v>Необходимо установить</c:v>
                </c:pt>
                <c:pt idx="2">
                  <c:v>технически не возможно</c:v>
                </c:pt>
              </c:strCache>
            </c:strRef>
          </c:cat>
          <c:val>
            <c:numRef>
              <c:f>Лист1!$F$5:$F$7</c:f>
              <c:numCache>
                <c:formatCode>0%</c:formatCode>
                <c:ptCount val="3"/>
                <c:pt idx="0">
                  <c:v>0.95113382305972538</c:v>
                </c:pt>
                <c:pt idx="1">
                  <c:v>1.2775471095496647E-2</c:v>
                </c:pt>
                <c:pt idx="2">
                  <c:v>3.6090705844778026E-2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A0-497B-8DB5-9D8AD08FD8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2016163604549432"/>
          <c:y val="0.29671296296296296"/>
          <c:w val="0.25206058617672789"/>
          <c:h val="0.68460702828813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Население </a:t>
            </a:r>
          </a:p>
        </c:rich>
      </c:tx>
      <c:layout>
        <c:manualLayout>
          <c:xMode val="edge"/>
          <c:yMode val="edge"/>
          <c:x val="0.27890266841644795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потребителей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299899</c:v>
                </c:pt>
                <c:pt idx="1">
                  <c:v>323156</c:v>
                </c:pt>
                <c:pt idx="2">
                  <c:v>364288</c:v>
                </c:pt>
                <c:pt idx="3">
                  <c:v>417570</c:v>
                </c:pt>
                <c:pt idx="4">
                  <c:v>461176</c:v>
                </c:pt>
                <c:pt idx="5">
                  <c:v>502681</c:v>
                </c:pt>
                <c:pt idx="6">
                  <c:v>527322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E9-4DE7-ABB2-20C15735204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потребители с ИПУ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225679</c:v>
                </c:pt>
                <c:pt idx="1">
                  <c:v>246622</c:v>
                </c:pt>
                <c:pt idx="2">
                  <c:v>280518</c:v>
                </c:pt>
                <c:pt idx="3">
                  <c:v>321528</c:v>
                </c:pt>
                <c:pt idx="4">
                  <c:v>382786</c:v>
                </c:pt>
                <c:pt idx="5">
                  <c:v>426620</c:v>
                </c:pt>
                <c:pt idx="6">
                  <c:v>456568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E9-4DE7-ABB2-20C157352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038680"/>
        <c:axId val="288037504"/>
      </c:barChart>
      <c:catAx>
        <c:axId val="28803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037504"/>
        <c:crosses val="autoZero"/>
        <c:auto val="1"/>
        <c:lblAlgn val="ctr"/>
        <c:lblOffset val="100"/>
        <c:noMultiLvlLbl val="0"/>
      </c:catAx>
      <c:valAx>
        <c:axId val="2880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03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8470" cy="495391"/>
          </a:xfrm>
          <a:prstGeom prst="rect">
            <a:avLst/>
          </a:prstGeom>
        </p:spPr>
        <p:txBody>
          <a:bodyPr vert="horz" lIns="91020" tIns="45511" rIns="91020" bIns="455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128" y="4"/>
            <a:ext cx="2919553" cy="495391"/>
          </a:xfrm>
          <a:prstGeom prst="rect">
            <a:avLst/>
          </a:prstGeom>
        </p:spPr>
        <p:txBody>
          <a:bodyPr vert="horz" lIns="91020" tIns="45511" rIns="91020" bIns="45511" rtlCol="0"/>
          <a:lstStyle>
            <a:lvl1pPr algn="r">
              <a:defRPr sz="1200"/>
            </a:lvl1pPr>
          </a:lstStyle>
          <a:p>
            <a:fld id="{B642DC74-BD97-40BB-9101-7FE8BB1C3E88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0928"/>
            <a:ext cx="2918470" cy="495389"/>
          </a:xfrm>
          <a:prstGeom prst="rect">
            <a:avLst/>
          </a:prstGeom>
        </p:spPr>
        <p:txBody>
          <a:bodyPr vert="horz" lIns="91020" tIns="45511" rIns="91020" bIns="455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128" y="9370928"/>
            <a:ext cx="2919553" cy="495389"/>
          </a:xfrm>
          <a:prstGeom prst="rect">
            <a:avLst/>
          </a:prstGeom>
        </p:spPr>
        <p:txBody>
          <a:bodyPr vert="horz" lIns="91020" tIns="45511" rIns="91020" bIns="45511" rtlCol="0" anchor="b"/>
          <a:lstStyle>
            <a:lvl1pPr algn="r">
              <a:defRPr sz="1200"/>
            </a:lvl1pPr>
          </a:lstStyle>
          <a:p>
            <a:fld id="{E820487E-E7FB-4440-878E-D07E0C1B8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98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8898" cy="494975"/>
          </a:xfrm>
          <a:prstGeom prst="rect">
            <a:avLst/>
          </a:prstGeom>
        </p:spPr>
        <p:txBody>
          <a:bodyPr vert="horz" lIns="83093" tIns="41545" rIns="83093" bIns="4154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865" y="3"/>
            <a:ext cx="2917898" cy="494975"/>
          </a:xfrm>
          <a:prstGeom prst="rect">
            <a:avLst/>
          </a:prstGeom>
        </p:spPr>
        <p:txBody>
          <a:bodyPr vert="horz" lIns="83093" tIns="41545" rIns="83093" bIns="41545" rtlCol="0"/>
          <a:lstStyle>
            <a:lvl1pPr algn="r">
              <a:defRPr sz="1100"/>
            </a:lvl1pPr>
          </a:lstStyle>
          <a:p>
            <a:fld id="{3AA71FDD-5908-4D5E-8D30-7DB30C9E7E6F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230313"/>
            <a:ext cx="47132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93" tIns="41545" rIns="83093" bIns="415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978" y="4748842"/>
            <a:ext cx="5387810" cy="3885221"/>
          </a:xfrm>
          <a:prstGeom prst="rect">
            <a:avLst/>
          </a:prstGeom>
        </p:spPr>
        <p:txBody>
          <a:bodyPr vert="horz" lIns="83093" tIns="41545" rIns="83093" bIns="415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349"/>
            <a:ext cx="2918898" cy="494972"/>
          </a:xfrm>
          <a:prstGeom prst="rect">
            <a:avLst/>
          </a:prstGeom>
        </p:spPr>
        <p:txBody>
          <a:bodyPr vert="horz" lIns="83093" tIns="41545" rIns="83093" bIns="4154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865" y="9371349"/>
            <a:ext cx="2917898" cy="494972"/>
          </a:xfrm>
          <a:prstGeom prst="rect">
            <a:avLst/>
          </a:prstGeom>
        </p:spPr>
        <p:txBody>
          <a:bodyPr vert="horz" lIns="83093" tIns="41545" rIns="83093" bIns="41545" rtlCol="0" anchor="b"/>
          <a:lstStyle>
            <a:lvl1pPr algn="r">
              <a:defRPr sz="1100"/>
            </a:lvl1pPr>
          </a:lstStyle>
          <a:p>
            <a:fld id="{AECFFB5B-C244-4A87-A5AB-115F85BE3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546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FB5B-C244-4A87-A5AB-115F85BE38C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4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FFB5B-C244-4A87-A5AB-115F85BE38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1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288" indent="-28049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980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774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566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359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152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943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37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4CE8ED-C30D-416F-B443-37D78F4855BA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en-US" smtClean="0">
              <a:solidFill>
                <a:srgbClr val="000000"/>
              </a:solidFill>
            </a:endParaRPr>
          </a:p>
        </p:txBody>
      </p:sp>
      <p:sp>
        <p:nvSpPr>
          <p:cNvPr id="13317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288" indent="-28049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1980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774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566" indent="-22439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359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152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943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4737" indent="-2243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FFB5B-C244-4A87-A5AB-115F85BE38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0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31" indent="-2784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3739" indent="-2227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9236" indent="-2227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4730" indent="-2227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0227" indent="-222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5724" indent="-222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1219" indent="-222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6715" indent="-2227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81BAC-2659-42EC-B169-73BA606315D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586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D1C-487D-4CE9-9437-9041938FA857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95996" y="2438"/>
            <a:ext cx="9395993" cy="7557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>
                <a:solidFill>
                  <a:srgbClr val="1377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59D9-A90E-4691-9525-F4FA08E47CE7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>
                <a:solidFill>
                  <a:srgbClr val="1377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3F68-7C84-4F37-B381-900635FF34F7}" type="datetime1">
              <a:rPr lang="en-US" smtClean="0"/>
              <a:t>8/1/2025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>
                <a:solidFill>
                  <a:srgbClr val="1377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2EEC-887A-4E5D-B32F-A0D85B7E8F49}" type="datetime1">
              <a:rPr lang="en-US" smtClean="0"/>
              <a:t>8/1/2025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1EAE-F79F-49E2-A3DA-A3E7850D3C76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1756" y="487311"/>
            <a:ext cx="687705" cy="124460"/>
          </a:xfrm>
          <a:custGeom>
            <a:avLst/>
            <a:gdLst/>
            <a:ahLst/>
            <a:cxnLst/>
            <a:rect l="l" t="t" r="r" b="b"/>
            <a:pathLst>
              <a:path w="687705" h="124459">
                <a:moveTo>
                  <a:pt x="0" y="0"/>
                </a:moveTo>
                <a:lnTo>
                  <a:pt x="687438" y="0"/>
                </a:lnTo>
                <a:lnTo>
                  <a:pt x="687438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7367" y="578243"/>
            <a:ext cx="702310" cy="33655"/>
          </a:xfrm>
          <a:custGeom>
            <a:avLst/>
            <a:gdLst/>
            <a:ahLst/>
            <a:cxnLst/>
            <a:rect l="l" t="t" r="r" b="b"/>
            <a:pathLst>
              <a:path w="702310" h="33654">
                <a:moveTo>
                  <a:pt x="6896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6896" y="33375"/>
                </a:lnTo>
                <a:lnTo>
                  <a:pt x="6896" y="32867"/>
                </a:lnTo>
                <a:close/>
              </a:path>
              <a:path w="702310" h="33654">
                <a:moveTo>
                  <a:pt x="682929" y="0"/>
                </a:moveTo>
                <a:lnTo>
                  <a:pt x="22339" y="0"/>
                </a:lnTo>
                <a:lnTo>
                  <a:pt x="22339" y="33362"/>
                </a:lnTo>
                <a:lnTo>
                  <a:pt x="682929" y="33362"/>
                </a:lnTo>
                <a:lnTo>
                  <a:pt x="682929" y="0"/>
                </a:lnTo>
                <a:close/>
              </a:path>
              <a:path w="702310" h="33654">
                <a:moveTo>
                  <a:pt x="701827" y="33337"/>
                </a:moveTo>
                <a:lnTo>
                  <a:pt x="698373" y="33337"/>
                </a:lnTo>
                <a:lnTo>
                  <a:pt x="701827" y="33337"/>
                </a:lnTo>
                <a:close/>
              </a:path>
              <a:path w="702310" h="33654">
                <a:moveTo>
                  <a:pt x="698385" y="0"/>
                </a:moveTo>
                <a:lnTo>
                  <a:pt x="698373" y="33337"/>
                </a:lnTo>
                <a:lnTo>
                  <a:pt x="698385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0549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5898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9358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9358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63511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09358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3511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63511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894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32834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53856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46907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6079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09358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09358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09358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63511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63511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63511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41520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98663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866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39866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424876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24863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424876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40825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42213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398663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39866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9866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890" y="753028"/>
            <a:ext cx="9173618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>
                <a:solidFill>
                  <a:srgbClr val="1377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9100-3232-4528-B4C6-0211A10735AE}" type="datetime1">
              <a:rPr lang="en-US" smtClean="0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g"/><Relationship Id="rId4" Type="http://schemas.openxmlformats.org/officeDocument/2006/relationships/image" Target="../media/image1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07" Type="http://schemas.openxmlformats.org/officeDocument/2006/relationships/image" Target="../media/image108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102" Type="http://schemas.openxmlformats.org/officeDocument/2006/relationships/image" Target="../media/image103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103" Type="http://schemas.openxmlformats.org/officeDocument/2006/relationships/image" Target="../media/image104.png"/><Relationship Id="rId108" Type="http://schemas.openxmlformats.org/officeDocument/2006/relationships/image" Target="../media/image109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6" Type="http://schemas.openxmlformats.org/officeDocument/2006/relationships/image" Target="../media/image107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109" Type="http://schemas.openxmlformats.org/officeDocument/2006/relationships/image" Target="../media/image11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375" y="469057"/>
            <a:ext cx="6747050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ПОТРЕБИТЕЛЯМИ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ГКП «АСТАНА СУ АРНАСЫ»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УСЛУГ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1-м ПОЛУГОДИИ 202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460500" y="6677025"/>
            <a:ext cx="3200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500" b="1">
                <a:solidFill>
                  <a:srgbClr val="1377B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ru-RU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Июль,  202</a:t>
            </a:r>
            <a:r>
              <a:rPr lang="en-US" sz="2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marL="12700"/>
            <a:r>
              <a:rPr lang="ru-RU" sz="20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Астана</a:t>
            </a:r>
            <a:endParaRPr lang="ru-RU" sz="20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27220" y="7157797"/>
            <a:ext cx="288032" cy="26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80"/>
              </a:lnSpc>
            </a:pPr>
            <a:r>
              <a:rPr lang="ru-RU" sz="800" b="1" spc="10" dirty="0" smtClean="0">
                <a:latin typeface="Arial"/>
                <a:cs typeface="Arial"/>
              </a:rPr>
              <a:t>1</a:t>
            </a:r>
            <a:endParaRPr lang="ru-RU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1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9262795" y="487311"/>
            <a:ext cx="690880" cy="124460"/>
          </a:xfrm>
          <a:custGeom>
            <a:avLst/>
            <a:gdLst/>
            <a:ahLst/>
            <a:cxnLst/>
            <a:rect l="l" t="t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9262795" y="578243"/>
            <a:ext cx="705485" cy="33655"/>
          </a:xfrm>
          <a:custGeom>
            <a:avLst/>
            <a:gdLst/>
            <a:ahLst/>
            <a:cxnLst/>
            <a:rect l="l" t="t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9954882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9969539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9979202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9979202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992503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9979202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992503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992503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997649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9962605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9941587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994853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993464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9979202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9979202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9979202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992503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992503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992503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9276797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928645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928645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928645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9262795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9262795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9262795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928374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926986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928645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928645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928645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8"/>
          <p:cNvSpPr/>
          <p:nvPr/>
        </p:nvSpPr>
        <p:spPr>
          <a:xfrm>
            <a:off x="2842374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9"/>
          <p:cNvSpPr/>
          <p:nvPr/>
        </p:nvSpPr>
        <p:spPr>
          <a:xfrm>
            <a:off x="2842373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40"/>
          <p:cNvSpPr/>
          <p:nvPr/>
        </p:nvSpPr>
        <p:spPr>
          <a:xfrm>
            <a:off x="2846704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41"/>
          <p:cNvSpPr/>
          <p:nvPr/>
        </p:nvSpPr>
        <p:spPr>
          <a:xfrm>
            <a:off x="5483605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42"/>
          <p:cNvSpPr/>
          <p:nvPr/>
        </p:nvSpPr>
        <p:spPr>
          <a:xfrm>
            <a:off x="6673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3"/>
          <p:cNvSpPr/>
          <p:nvPr/>
        </p:nvSpPr>
        <p:spPr>
          <a:xfrm>
            <a:off x="6673760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4"/>
          <p:cNvSpPr/>
          <p:nvPr/>
        </p:nvSpPr>
        <p:spPr>
          <a:xfrm>
            <a:off x="5487917" y="48794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ln w="9918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5"/>
          <p:cNvSpPr/>
          <p:nvPr/>
        </p:nvSpPr>
        <p:spPr>
          <a:xfrm>
            <a:off x="6673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6"/>
          <p:cNvSpPr/>
          <p:nvPr/>
        </p:nvSpPr>
        <p:spPr>
          <a:xfrm>
            <a:off x="6673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7"/>
          <p:cNvSpPr/>
          <p:nvPr/>
        </p:nvSpPr>
        <p:spPr>
          <a:xfrm>
            <a:off x="550189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8"/>
          <p:cNvSpPr/>
          <p:nvPr/>
        </p:nvSpPr>
        <p:spPr>
          <a:xfrm>
            <a:off x="669205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9"/>
          <p:cNvSpPr/>
          <p:nvPr/>
        </p:nvSpPr>
        <p:spPr>
          <a:xfrm>
            <a:off x="5511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50"/>
          <p:cNvSpPr/>
          <p:nvPr/>
        </p:nvSpPr>
        <p:spPr>
          <a:xfrm>
            <a:off x="67017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51"/>
          <p:cNvSpPr/>
          <p:nvPr/>
        </p:nvSpPr>
        <p:spPr>
          <a:xfrm>
            <a:off x="5511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52"/>
          <p:cNvSpPr/>
          <p:nvPr/>
        </p:nvSpPr>
        <p:spPr>
          <a:xfrm>
            <a:off x="67017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3"/>
          <p:cNvSpPr/>
          <p:nvPr/>
        </p:nvSpPr>
        <p:spPr>
          <a:xfrm>
            <a:off x="54573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4"/>
          <p:cNvSpPr/>
          <p:nvPr/>
        </p:nvSpPr>
        <p:spPr>
          <a:xfrm>
            <a:off x="6647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5"/>
          <p:cNvSpPr/>
          <p:nvPr/>
        </p:nvSpPr>
        <p:spPr>
          <a:xfrm>
            <a:off x="5511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6"/>
          <p:cNvSpPr/>
          <p:nvPr/>
        </p:nvSpPr>
        <p:spPr>
          <a:xfrm>
            <a:off x="67017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7"/>
          <p:cNvSpPr/>
          <p:nvPr/>
        </p:nvSpPr>
        <p:spPr>
          <a:xfrm>
            <a:off x="54573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8"/>
          <p:cNvSpPr/>
          <p:nvPr/>
        </p:nvSpPr>
        <p:spPr>
          <a:xfrm>
            <a:off x="6647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9"/>
          <p:cNvSpPr/>
          <p:nvPr/>
        </p:nvSpPr>
        <p:spPr>
          <a:xfrm>
            <a:off x="54573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60"/>
          <p:cNvSpPr/>
          <p:nvPr/>
        </p:nvSpPr>
        <p:spPr>
          <a:xfrm>
            <a:off x="6647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61"/>
          <p:cNvSpPr/>
          <p:nvPr/>
        </p:nvSpPr>
        <p:spPr>
          <a:xfrm>
            <a:off x="5483605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62"/>
          <p:cNvSpPr/>
          <p:nvPr/>
        </p:nvSpPr>
        <p:spPr>
          <a:xfrm>
            <a:off x="6673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3"/>
          <p:cNvSpPr/>
          <p:nvPr/>
        </p:nvSpPr>
        <p:spPr>
          <a:xfrm>
            <a:off x="5483605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4"/>
          <p:cNvSpPr/>
          <p:nvPr/>
        </p:nvSpPr>
        <p:spPr>
          <a:xfrm>
            <a:off x="6673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5"/>
          <p:cNvSpPr/>
          <p:nvPr/>
        </p:nvSpPr>
        <p:spPr>
          <a:xfrm>
            <a:off x="5483605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6"/>
          <p:cNvSpPr/>
          <p:nvPr/>
        </p:nvSpPr>
        <p:spPr>
          <a:xfrm>
            <a:off x="6673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7"/>
          <p:cNvSpPr/>
          <p:nvPr/>
        </p:nvSpPr>
        <p:spPr>
          <a:xfrm>
            <a:off x="55088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8"/>
          <p:cNvSpPr/>
          <p:nvPr/>
        </p:nvSpPr>
        <p:spPr>
          <a:xfrm>
            <a:off x="669900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9"/>
          <p:cNvSpPr/>
          <p:nvPr/>
        </p:nvSpPr>
        <p:spPr>
          <a:xfrm>
            <a:off x="549496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70"/>
          <p:cNvSpPr/>
          <p:nvPr/>
        </p:nvSpPr>
        <p:spPr>
          <a:xfrm>
            <a:off x="668511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71"/>
          <p:cNvSpPr/>
          <p:nvPr/>
        </p:nvSpPr>
        <p:spPr>
          <a:xfrm>
            <a:off x="5473938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72"/>
          <p:cNvSpPr/>
          <p:nvPr/>
        </p:nvSpPr>
        <p:spPr>
          <a:xfrm>
            <a:off x="6664097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3"/>
          <p:cNvSpPr/>
          <p:nvPr/>
        </p:nvSpPr>
        <p:spPr>
          <a:xfrm>
            <a:off x="54808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4"/>
          <p:cNvSpPr/>
          <p:nvPr/>
        </p:nvSpPr>
        <p:spPr>
          <a:xfrm>
            <a:off x="66710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5"/>
          <p:cNvSpPr/>
          <p:nvPr/>
        </p:nvSpPr>
        <p:spPr>
          <a:xfrm>
            <a:off x="546700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6"/>
          <p:cNvSpPr/>
          <p:nvPr/>
        </p:nvSpPr>
        <p:spPr>
          <a:xfrm>
            <a:off x="66571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7"/>
          <p:cNvSpPr/>
          <p:nvPr/>
        </p:nvSpPr>
        <p:spPr>
          <a:xfrm>
            <a:off x="5511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8"/>
          <p:cNvSpPr/>
          <p:nvPr/>
        </p:nvSpPr>
        <p:spPr>
          <a:xfrm>
            <a:off x="67017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9"/>
          <p:cNvSpPr/>
          <p:nvPr/>
        </p:nvSpPr>
        <p:spPr>
          <a:xfrm>
            <a:off x="5511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80"/>
          <p:cNvSpPr/>
          <p:nvPr/>
        </p:nvSpPr>
        <p:spPr>
          <a:xfrm>
            <a:off x="67017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81"/>
          <p:cNvSpPr/>
          <p:nvPr/>
        </p:nvSpPr>
        <p:spPr>
          <a:xfrm>
            <a:off x="5511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82"/>
          <p:cNvSpPr/>
          <p:nvPr/>
        </p:nvSpPr>
        <p:spPr>
          <a:xfrm>
            <a:off x="67017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3"/>
          <p:cNvSpPr/>
          <p:nvPr/>
        </p:nvSpPr>
        <p:spPr>
          <a:xfrm>
            <a:off x="54573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4"/>
          <p:cNvSpPr/>
          <p:nvPr/>
        </p:nvSpPr>
        <p:spPr>
          <a:xfrm>
            <a:off x="6647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5"/>
          <p:cNvSpPr/>
          <p:nvPr/>
        </p:nvSpPr>
        <p:spPr>
          <a:xfrm>
            <a:off x="54573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6"/>
          <p:cNvSpPr/>
          <p:nvPr/>
        </p:nvSpPr>
        <p:spPr>
          <a:xfrm>
            <a:off x="6647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7"/>
          <p:cNvSpPr/>
          <p:nvPr/>
        </p:nvSpPr>
        <p:spPr>
          <a:xfrm>
            <a:off x="54573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8"/>
          <p:cNvSpPr/>
          <p:nvPr/>
        </p:nvSpPr>
        <p:spPr>
          <a:xfrm>
            <a:off x="6647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90"/>
          <p:cNvSpPr/>
          <p:nvPr/>
        </p:nvSpPr>
        <p:spPr>
          <a:xfrm>
            <a:off x="4334293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91"/>
          <p:cNvSpPr/>
          <p:nvPr/>
        </p:nvSpPr>
        <p:spPr>
          <a:xfrm>
            <a:off x="4334293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92"/>
          <p:cNvSpPr/>
          <p:nvPr/>
        </p:nvSpPr>
        <p:spPr>
          <a:xfrm>
            <a:off x="4362259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93"/>
          <p:cNvSpPr/>
          <p:nvPr/>
        </p:nvSpPr>
        <p:spPr>
          <a:xfrm>
            <a:off x="4308094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4"/>
          <p:cNvSpPr/>
          <p:nvPr/>
        </p:nvSpPr>
        <p:spPr>
          <a:xfrm>
            <a:off x="4362259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5"/>
          <p:cNvSpPr/>
          <p:nvPr/>
        </p:nvSpPr>
        <p:spPr>
          <a:xfrm>
            <a:off x="430809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6"/>
          <p:cNvSpPr/>
          <p:nvPr/>
        </p:nvSpPr>
        <p:spPr>
          <a:xfrm>
            <a:off x="4334293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7"/>
          <p:cNvSpPr/>
          <p:nvPr/>
        </p:nvSpPr>
        <p:spPr>
          <a:xfrm>
            <a:off x="4334293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8"/>
          <p:cNvSpPr/>
          <p:nvPr/>
        </p:nvSpPr>
        <p:spPr>
          <a:xfrm>
            <a:off x="4362259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9"/>
          <p:cNvSpPr/>
          <p:nvPr/>
        </p:nvSpPr>
        <p:spPr>
          <a:xfrm>
            <a:off x="4362259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100"/>
          <p:cNvSpPr/>
          <p:nvPr/>
        </p:nvSpPr>
        <p:spPr>
          <a:xfrm>
            <a:off x="4308094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101"/>
          <p:cNvSpPr/>
          <p:nvPr/>
        </p:nvSpPr>
        <p:spPr>
          <a:xfrm>
            <a:off x="430809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102"/>
          <p:cNvSpPr/>
          <p:nvPr/>
        </p:nvSpPr>
        <p:spPr>
          <a:xfrm>
            <a:off x="1939645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103"/>
          <p:cNvSpPr/>
          <p:nvPr/>
        </p:nvSpPr>
        <p:spPr>
          <a:xfrm>
            <a:off x="1939658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4"/>
          <p:cNvSpPr/>
          <p:nvPr/>
        </p:nvSpPr>
        <p:spPr>
          <a:xfrm>
            <a:off x="2844800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5"/>
          <p:cNvSpPr/>
          <p:nvPr/>
        </p:nvSpPr>
        <p:spPr>
          <a:xfrm>
            <a:off x="2859452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6"/>
          <p:cNvSpPr/>
          <p:nvPr/>
        </p:nvSpPr>
        <p:spPr>
          <a:xfrm>
            <a:off x="286910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7"/>
          <p:cNvSpPr/>
          <p:nvPr/>
        </p:nvSpPr>
        <p:spPr>
          <a:xfrm>
            <a:off x="286910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8"/>
          <p:cNvSpPr/>
          <p:nvPr/>
        </p:nvSpPr>
        <p:spPr>
          <a:xfrm>
            <a:off x="281495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9"/>
          <p:cNvSpPr/>
          <p:nvPr/>
        </p:nvSpPr>
        <p:spPr>
          <a:xfrm>
            <a:off x="286910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10"/>
          <p:cNvSpPr/>
          <p:nvPr/>
        </p:nvSpPr>
        <p:spPr>
          <a:xfrm>
            <a:off x="281495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11"/>
          <p:cNvSpPr/>
          <p:nvPr/>
        </p:nvSpPr>
        <p:spPr>
          <a:xfrm>
            <a:off x="281495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12"/>
          <p:cNvSpPr/>
          <p:nvPr/>
        </p:nvSpPr>
        <p:spPr>
          <a:xfrm>
            <a:off x="286640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13"/>
          <p:cNvSpPr/>
          <p:nvPr/>
        </p:nvSpPr>
        <p:spPr>
          <a:xfrm>
            <a:off x="285251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4"/>
          <p:cNvSpPr/>
          <p:nvPr/>
        </p:nvSpPr>
        <p:spPr>
          <a:xfrm>
            <a:off x="2831494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5"/>
          <p:cNvSpPr/>
          <p:nvPr/>
        </p:nvSpPr>
        <p:spPr>
          <a:xfrm>
            <a:off x="283844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6"/>
          <p:cNvSpPr/>
          <p:nvPr/>
        </p:nvSpPr>
        <p:spPr>
          <a:xfrm>
            <a:off x="282455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7"/>
          <p:cNvSpPr/>
          <p:nvPr/>
        </p:nvSpPr>
        <p:spPr>
          <a:xfrm>
            <a:off x="286910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8"/>
          <p:cNvSpPr/>
          <p:nvPr/>
        </p:nvSpPr>
        <p:spPr>
          <a:xfrm>
            <a:off x="286910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9"/>
          <p:cNvSpPr/>
          <p:nvPr/>
        </p:nvSpPr>
        <p:spPr>
          <a:xfrm>
            <a:off x="286910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20"/>
          <p:cNvSpPr/>
          <p:nvPr/>
        </p:nvSpPr>
        <p:spPr>
          <a:xfrm>
            <a:off x="281495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21"/>
          <p:cNvSpPr/>
          <p:nvPr/>
        </p:nvSpPr>
        <p:spPr>
          <a:xfrm>
            <a:off x="281495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22"/>
          <p:cNvSpPr/>
          <p:nvPr/>
        </p:nvSpPr>
        <p:spPr>
          <a:xfrm>
            <a:off x="281495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23"/>
          <p:cNvSpPr/>
          <p:nvPr/>
        </p:nvSpPr>
        <p:spPr>
          <a:xfrm>
            <a:off x="195365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4"/>
          <p:cNvSpPr/>
          <p:nvPr/>
        </p:nvSpPr>
        <p:spPr>
          <a:xfrm>
            <a:off x="196330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5"/>
          <p:cNvSpPr/>
          <p:nvPr/>
        </p:nvSpPr>
        <p:spPr>
          <a:xfrm>
            <a:off x="19633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6"/>
          <p:cNvSpPr/>
          <p:nvPr/>
        </p:nvSpPr>
        <p:spPr>
          <a:xfrm>
            <a:off x="19633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7"/>
          <p:cNvSpPr/>
          <p:nvPr/>
        </p:nvSpPr>
        <p:spPr>
          <a:xfrm>
            <a:off x="1939658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8"/>
          <p:cNvSpPr/>
          <p:nvPr/>
        </p:nvSpPr>
        <p:spPr>
          <a:xfrm>
            <a:off x="1939658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9"/>
          <p:cNvSpPr/>
          <p:nvPr/>
        </p:nvSpPr>
        <p:spPr>
          <a:xfrm>
            <a:off x="1939658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30"/>
          <p:cNvSpPr/>
          <p:nvPr/>
        </p:nvSpPr>
        <p:spPr>
          <a:xfrm>
            <a:off x="196059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31"/>
          <p:cNvSpPr/>
          <p:nvPr/>
        </p:nvSpPr>
        <p:spPr>
          <a:xfrm>
            <a:off x="194671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32"/>
          <p:cNvSpPr/>
          <p:nvPr/>
        </p:nvSpPr>
        <p:spPr>
          <a:xfrm>
            <a:off x="196330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33"/>
          <p:cNvSpPr/>
          <p:nvPr/>
        </p:nvSpPr>
        <p:spPr>
          <a:xfrm>
            <a:off x="19633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4"/>
          <p:cNvSpPr/>
          <p:nvPr/>
        </p:nvSpPr>
        <p:spPr>
          <a:xfrm>
            <a:off x="19633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5"/>
          <p:cNvSpPr/>
          <p:nvPr/>
        </p:nvSpPr>
        <p:spPr>
          <a:xfrm>
            <a:off x="335762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6"/>
          <p:cNvSpPr/>
          <p:nvPr/>
        </p:nvSpPr>
        <p:spPr>
          <a:xfrm>
            <a:off x="335762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7"/>
          <p:cNvSpPr/>
          <p:nvPr/>
        </p:nvSpPr>
        <p:spPr>
          <a:xfrm>
            <a:off x="335762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8"/>
          <p:cNvSpPr/>
          <p:nvPr/>
        </p:nvSpPr>
        <p:spPr>
          <a:xfrm>
            <a:off x="335762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9"/>
          <p:cNvSpPr/>
          <p:nvPr/>
        </p:nvSpPr>
        <p:spPr>
          <a:xfrm>
            <a:off x="3375924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40"/>
          <p:cNvSpPr/>
          <p:nvPr/>
        </p:nvSpPr>
        <p:spPr>
          <a:xfrm>
            <a:off x="338557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41"/>
          <p:cNvSpPr/>
          <p:nvPr/>
        </p:nvSpPr>
        <p:spPr>
          <a:xfrm>
            <a:off x="338557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42"/>
          <p:cNvSpPr/>
          <p:nvPr/>
        </p:nvSpPr>
        <p:spPr>
          <a:xfrm>
            <a:off x="33314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43"/>
          <p:cNvSpPr/>
          <p:nvPr/>
        </p:nvSpPr>
        <p:spPr>
          <a:xfrm>
            <a:off x="338557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4"/>
          <p:cNvSpPr/>
          <p:nvPr/>
        </p:nvSpPr>
        <p:spPr>
          <a:xfrm>
            <a:off x="33314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5"/>
          <p:cNvSpPr/>
          <p:nvPr/>
        </p:nvSpPr>
        <p:spPr>
          <a:xfrm>
            <a:off x="33314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6"/>
          <p:cNvSpPr/>
          <p:nvPr/>
        </p:nvSpPr>
        <p:spPr>
          <a:xfrm>
            <a:off x="335762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7"/>
          <p:cNvSpPr/>
          <p:nvPr/>
        </p:nvSpPr>
        <p:spPr>
          <a:xfrm>
            <a:off x="335762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8"/>
          <p:cNvSpPr/>
          <p:nvPr/>
        </p:nvSpPr>
        <p:spPr>
          <a:xfrm>
            <a:off x="335762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9"/>
          <p:cNvSpPr/>
          <p:nvPr/>
        </p:nvSpPr>
        <p:spPr>
          <a:xfrm>
            <a:off x="33828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50"/>
          <p:cNvSpPr/>
          <p:nvPr/>
        </p:nvSpPr>
        <p:spPr>
          <a:xfrm>
            <a:off x="33689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51"/>
          <p:cNvSpPr/>
          <p:nvPr/>
        </p:nvSpPr>
        <p:spPr>
          <a:xfrm>
            <a:off x="33479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52"/>
          <p:cNvSpPr/>
          <p:nvPr/>
        </p:nvSpPr>
        <p:spPr>
          <a:xfrm>
            <a:off x="335491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53"/>
          <p:cNvSpPr/>
          <p:nvPr/>
        </p:nvSpPr>
        <p:spPr>
          <a:xfrm>
            <a:off x="33410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4"/>
          <p:cNvSpPr/>
          <p:nvPr/>
        </p:nvSpPr>
        <p:spPr>
          <a:xfrm>
            <a:off x="338557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5"/>
          <p:cNvSpPr/>
          <p:nvPr/>
        </p:nvSpPr>
        <p:spPr>
          <a:xfrm>
            <a:off x="338557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6"/>
          <p:cNvSpPr/>
          <p:nvPr/>
        </p:nvSpPr>
        <p:spPr>
          <a:xfrm>
            <a:off x="338557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7"/>
          <p:cNvSpPr/>
          <p:nvPr/>
        </p:nvSpPr>
        <p:spPr>
          <a:xfrm>
            <a:off x="33314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8"/>
          <p:cNvSpPr/>
          <p:nvPr/>
        </p:nvSpPr>
        <p:spPr>
          <a:xfrm>
            <a:off x="33314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9"/>
          <p:cNvSpPr/>
          <p:nvPr/>
        </p:nvSpPr>
        <p:spPr>
          <a:xfrm>
            <a:off x="33314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62"/>
          <p:cNvSpPr/>
          <p:nvPr/>
        </p:nvSpPr>
        <p:spPr>
          <a:xfrm>
            <a:off x="3027756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63"/>
          <p:cNvSpPr/>
          <p:nvPr/>
        </p:nvSpPr>
        <p:spPr>
          <a:xfrm>
            <a:off x="3027756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64"/>
          <p:cNvSpPr/>
          <p:nvPr/>
        </p:nvSpPr>
        <p:spPr>
          <a:xfrm>
            <a:off x="3059501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65"/>
          <p:cNvSpPr/>
          <p:nvPr/>
        </p:nvSpPr>
        <p:spPr>
          <a:xfrm>
            <a:off x="3027756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6"/>
          <p:cNvSpPr/>
          <p:nvPr/>
        </p:nvSpPr>
        <p:spPr>
          <a:xfrm>
            <a:off x="2985467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7"/>
          <p:cNvSpPr/>
          <p:nvPr/>
        </p:nvSpPr>
        <p:spPr>
          <a:xfrm>
            <a:off x="2985264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8"/>
          <p:cNvSpPr/>
          <p:nvPr/>
        </p:nvSpPr>
        <p:spPr>
          <a:xfrm>
            <a:off x="2985842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9"/>
          <p:cNvSpPr/>
          <p:nvPr/>
        </p:nvSpPr>
        <p:spPr>
          <a:xfrm>
            <a:off x="3162592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70"/>
          <p:cNvSpPr/>
          <p:nvPr/>
        </p:nvSpPr>
        <p:spPr>
          <a:xfrm>
            <a:off x="299520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71"/>
          <p:cNvSpPr/>
          <p:nvPr/>
        </p:nvSpPr>
        <p:spPr>
          <a:xfrm>
            <a:off x="3162592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72"/>
          <p:cNvSpPr/>
          <p:nvPr/>
        </p:nvSpPr>
        <p:spPr>
          <a:xfrm>
            <a:off x="30805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73"/>
          <p:cNvSpPr/>
          <p:nvPr/>
        </p:nvSpPr>
        <p:spPr>
          <a:xfrm>
            <a:off x="30805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74"/>
          <p:cNvSpPr/>
          <p:nvPr/>
        </p:nvSpPr>
        <p:spPr>
          <a:xfrm>
            <a:off x="299520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75"/>
          <p:cNvSpPr/>
          <p:nvPr/>
        </p:nvSpPr>
        <p:spPr>
          <a:xfrm>
            <a:off x="299905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6"/>
          <p:cNvSpPr/>
          <p:nvPr/>
        </p:nvSpPr>
        <p:spPr>
          <a:xfrm>
            <a:off x="316642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7"/>
          <p:cNvSpPr/>
          <p:nvPr/>
        </p:nvSpPr>
        <p:spPr>
          <a:xfrm>
            <a:off x="2985270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8"/>
          <p:cNvSpPr/>
          <p:nvPr/>
        </p:nvSpPr>
        <p:spPr>
          <a:xfrm>
            <a:off x="2985268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9"/>
          <p:cNvSpPr/>
          <p:nvPr/>
        </p:nvSpPr>
        <p:spPr>
          <a:xfrm>
            <a:off x="2985457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80"/>
          <p:cNvSpPr/>
          <p:nvPr/>
        </p:nvSpPr>
        <p:spPr>
          <a:xfrm>
            <a:off x="2985264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81"/>
          <p:cNvSpPr/>
          <p:nvPr/>
        </p:nvSpPr>
        <p:spPr>
          <a:xfrm>
            <a:off x="2985842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82"/>
          <p:cNvSpPr/>
          <p:nvPr/>
        </p:nvSpPr>
        <p:spPr>
          <a:xfrm>
            <a:off x="2985270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83"/>
          <p:cNvSpPr/>
          <p:nvPr/>
        </p:nvSpPr>
        <p:spPr>
          <a:xfrm>
            <a:off x="2985268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84"/>
          <p:cNvSpPr/>
          <p:nvPr/>
        </p:nvSpPr>
        <p:spPr>
          <a:xfrm>
            <a:off x="3082010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85"/>
          <p:cNvSpPr/>
          <p:nvPr/>
        </p:nvSpPr>
        <p:spPr>
          <a:xfrm>
            <a:off x="2998038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6"/>
          <p:cNvSpPr/>
          <p:nvPr/>
        </p:nvSpPr>
        <p:spPr>
          <a:xfrm>
            <a:off x="3166427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7"/>
          <p:cNvSpPr/>
          <p:nvPr/>
        </p:nvSpPr>
        <p:spPr>
          <a:xfrm>
            <a:off x="3082010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8"/>
          <p:cNvSpPr/>
          <p:nvPr/>
        </p:nvSpPr>
        <p:spPr>
          <a:xfrm>
            <a:off x="2998038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9"/>
          <p:cNvSpPr/>
          <p:nvPr/>
        </p:nvSpPr>
        <p:spPr>
          <a:xfrm>
            <a:off x="3166427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203"/>
          <p:cNvSpPr/>
          <p:nvPr/>
        </p:nvSpPr>
        <p:spPr>
          <a:xfrm>
            <a:off x="4717984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204"/>
          <p:cNvSpPr/>
          <p:nvPr/>
        </p:nvSpPr>
        <p:spPr>
          <a:xfrm>
            <a:off x="4450449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205"/>
          <p:cNvSpPr/>
          <p:nvPr/>
        </p:nvSpPr>
        <p:spPr>
          <a:xfrm>
            <a:off x="4455552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206"/>
          <p:cNvSpPr/>
          <p:nvPr/>
        </p:nvSpPr>
        <p:spPr>
          <a:xfrm>
            <a:off x="4722068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207"/>
          <p:cNvSpPr/>
          <p:nvPr/>
        </p:nvSpPr>
        <p:spPr>
          <a:xfrm>
            <a:off x="4449057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208"/>
          <p:cNvSpPr/>
          <p:nvPr/>
        </p:nvSpPr>
        <p:spPr>
          <a:xfrm>
            <a:off x="4452311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209"/>
          <p:cNvSpPr/>
          <p:nvPr/>
        </p:nvSpPr>
        <p:spPr>
          <a:xfrm>
            <a:off x="4722582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210"/>
          <p:cNvSpPr/>
          <p:nvPr/>
        </p:nvSpPr>
        <p:spPr>
          <a:xfrm>
            <a:off x="4457421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211"/>
          <p:cNvSpPr/>
          <p:nvPr/>
        </p:nvSpPr>
        <p:spPr>
          <a:xfrm>
            <a:off x="4458808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212"/>
          <p:cNvSpPr/>
          <p:nvPr/>
        </p:nvSpPr>
        <p:spPr>
          <a:xfrm>
            <a:off x="4705390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0"/>
          <p:cNvSpPr txBox="1"/>
          <p:nvPr/>
        </p:nvSpPr>
        <p:spPr>
          <a:xfrm>
            <a:off x="6915759" y="463499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95" name="object 215"/>
          <p:cNvSpPr txBox="1"/>
          <p:nvPr/>
        </p:nvSpPr>
        <p:spPr>
          <a:xfrm>
            <a:off x="773010" y="785618"/>
            <a:ext cx="9262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400" b="1" dirty="0" smtClean="0">
                <a:solidFill>
                  <a:srgbClr val="004982"/>
                </a:solidFill>
                <a:latin typeface="Arial Narrow"/>
                <a:cs typeface="Arial Narrow"/>
              </a:rPr>
              <a:t>РЕКОНСТРУКЦИЯ СЕТЕЙ ВОДОПРОВОДА</a:t>
            </a:r>
          </a:p>
        </p:txBody>
      </p:sp>
      <p:graphicFrame>
        <p:nvGraphicFramePr>
          <p:cNvPr id="196" name="Таблица 195"/>
          <p:cNvGraphicFramePr>
            <a:graphicFrameLocks noGrp="1"/>
          </p:cNvGraphicFramePr>
          <p:nvPr>
            <p:extLst/>
          </p:nvPr>
        </p:nvGraphicFramePr>
        <p:xfrm>
          <a:off x="462492" y="1149634"/>
          <a:ext cx="952369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6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4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Диаметр, 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км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пр.</a:t>
                      </a:r>
                      <a:r>
                        <a:rPr lang="ru-RU" sz="14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Абылай</a:t>
                      </a:r>
                      <a:r>
                        <a:rPr lang="ru-RU" sz="14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-хана от д.19/4 от д.4/3</a:t>
                      </a:r>
                      <a:endParaRPr lang="ru-RU" altLang="ru-RU" sz="1400" b="0" i="1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0,22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 Ахматовой от Петрова до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b="0" i="1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Куйши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Дина</a:t>
                      </a:r>
                      <a:endParaRPr lang="ru-RU" altLang="ru-RU" sz="1400" b="0" i="1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200-300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0,77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20107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В районе ВНС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0,17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727470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400" b="0" i="1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Кожахметова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от ул. </a:t>
                      </a:r>
                      <a:r>
                        <a:rPr lang="ru-RU" altLang="ru-RU" sz="1400" b="0" i="1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Бейсековой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до </a:t>
                      </a:r>
                      <a:r>
                        <a:rPr lang="ru-RU" altLang="ru-RU" sz="1400" b="0" i="1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Байсеитовой</a:t>
                      </a:r>
                      <a:endParaRPr lang="ru-RU" altLang="ru-RU" sz="1400" b="0" i="1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0,44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336248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 </a:t>
                      </a:r>
                      <a:r>
                        <a:rPr lang="ru-RU" altLang="ru-RU" sz="1400" b="0" i="1" kern="0" dirty="0" err="1" smtClean="0">
                          <a:latin typeface="Arial" pitchFamily="34" charset="0"/>
                          <a:cs typeface="Arial" pitchFamily="34" charset="0"/>
                        </a:rPr>
                        <a:t>Желтоксан</a:t>
                      </a: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 28, 30, 32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544790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 Конституции</a:t>
                      </a:r>
                      <a:r>
                        <a:rPr lang="ru-RU" altLang="ru-RU" sz="1400" b="0" i="1" kern="0" baseline="0" dirty="0" smtClean="0">
                          <a:latin typeface="Arial" pitchFamily="34" charset="0"/>
                          <a:cs typeface="Arial" pitchFamily="34" charset="0"/>
                        </a:rPr>
                        <a:t> вдоль домов 2, 4, 6, 8</a:t>
                      </a:r>
                      <a:endParaRPr lang="ru-RU" altLang="ru-RU" sz="1400" b="0" i="1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0,17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021278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 Чехова от ул. Новая до ул. Филатова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0,59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093133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ул. Павлодарская, Матросова, Тюленина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0,63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6188921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По ул. </a:t>
                      </a:r>
                      <a:r>
                        <a:rPr lang="ru-RU" altLang="ru-RU" sz="1400" b="0" i="1" kern="0" dirty="0" err="1" smtClean="0">
                          <a:latin typeface="Arial" pitchFamily="34" charset="0"/>
                          <a:cs typeface="Arial" pitchFamily="34" charset="0"/>
                        </a:rPr>
                        <a:t>Мамбетова</a:t>
                      </a: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 на участке </a:t>
                      </a:r>
                      <a:r>
                        <a:rPr lang="ru-RU" altLang="ru-RU" sz="1400" b="0" i="1" kern="0" dirty="0" err="1" smtClean="0">
                          <a:latin typeface="Arial" pitchFamily="34" charset="0"/>
                          <a:cs typeface="Arial" pitchFamily="34" charset="0"/>
                        </a:rPr>
                        <a:t>Иманова</a:t>
                      </a: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altLang="ru-RU" sz="1400" b="0" i="1" kern="0" dirty="0" err="1" smtClean="0">
                          <a:latin typeface="Arial" pitchFamily="34" charset="0"/>
                          <a:cs typeface="Arial" pitchFamily="34" charset="0"/>
                        </a:rPr>
                        <a:t>Кабанбай</a:t>
                      </a:r>
                      <a:r>
                        <a:rPr lang="ru-RU" altLang="ru-RU" sz="1400" b="0" i="1" kern="0" dirty="0" smtClean="0">
                          <a:latin typeface="Arial" pitchFamily="34" charset="0"/>
                          <a:cs typeface="Arial" pitchFamily="34" charset="0"/>
                        </a:rPr>
                        <a:t> батыра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Arial" pitchFamily="34" charset="0"/>
                          <a:cs typeface="Arial" pitchFamily="34" charset="0"/>
                        </a:rPr>
                        <a:t>200-400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777909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endParaRPr lang="ru-RU" altLang="ru-RU" sz="1200" b="1" i="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600" b="1" i="1" kern="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4,49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7749938"/>
                  </a:ext>
                </a:extLst>
              </a:tr>
            </a:tbl>
          </a:graphicData>
        </a:graphic>
      </p:graphicFrame>
      <p:sp>
        <p:nvSpPr>
          <p:cNvPr id="200" name="Прямоугольник 199"/>
          <p:cNvSpPr/>
          <p:nvPr/>
        </p:nvSpPr>
        <p:spPr>
          <a:xfrm>
            <a:off x="306140" y="4778552"/>
            <a:ext cx="10081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80"/>
              </a:lnSpc>
            </a:pPr>
            <a:r>
              <a:rPr lang="ru-RU" sz="1600" spc="10" dirty="0">
                <a:solidFill>
                  <a:srgbClr val="004982"/>
                </a:solidFill>
                <a:latin typeface="Arial"/>
                <a:cs typeface="Arial"/>
              </a:rPr>
              <a:t>Предусмотрена в 2025г. реализация СМР – 4,5 км. стоимостью 519 </a:t>
            </a:r>
            <a:r>
              <a:rPr lang="ru-RU" sz="1600" spc="10" dirty="0" err="1">
                <a:solidFill>
                  <a:srgbClr val="004982"/>
                </a:solidFill>
                <a:latin typeface="Arial"/>
                <a:cs typeface="Arial"/>
              </a:rPr>
              <a:t>млн.тенге</a:t>
            </a:r>
            <a:r>
              <a:rPr lang="ru-RU" sz="1600" spc="10" dirty="0">
                <a:solidFill>
                  <a:srgbClr val="004982"/>
                </a:solidFill>
                <a:latin typeface="Arial"/>
                <a:cs typeface="Arial"/>
              </a:rPr>
              <a:t>.</a:t>
            </a:r>
          </a:p>
          <a:p>
            <a:pPr marL="285750" indent="-285750" algn="ctr">
              <a:lnSpc>
                <a:spcPts val="1580"/>
              </a:lnSpc>
              <a:buFont typeface="Arial" panose="020B0604020202020204" pitchFamily="34" charset="0"/>
              <a:buChar char="•"/>
            </a:pPr>
            <a:r>
              <a:rPr lang="ru-RU" sz="1600" spc="10" dirty="0">
                <a:solidFill>
                  <a:srgbClr val="004982"/>
                </a:solidFill>
                <a:latin typeface="Arial"/>
                <a:cs typeface="Arial"/>
              </a:rPr>
              <a:t>По состоянию на 01.07.2025г. полностью завершены СМР по ул. </a:t>
            </a:r>
            <a:r>
              <a:rPr lang="ru-RU" sz="1600" spc="10" dirty="0" err="1" smtClean="0">
                <a:solidFill>
                  <a:srgbClr val="004982"/>
                </a:solidFill>
                <a:latin typeface="Arial"/>
                <a:cs typeface="Arial"/>
              </a:rPr>
              <a:t>Мамбетова</a:t>
            </a:r>
            <a:r>
              <a:rPr lang="ru-RU" sz="1600" spc="10" dirty="0" smtClean="0">
                <a:solidFill>
                  <a:srgbClr val="004982"/>
                </a:solidFill>
                <a:latin typeface="Arial"/>
                <a:cs typeface="Arial"/>
              </a:rPr>
              <a:t>, 1,2 км (220 </a:t>
            </a:r>
            <a:r>
              <a:rPr lang="ru-RU" sz="1600" spc="10" dirty="0" err="1" smtClean="0">
                <a:solidFill>
                  <a:srgbClr val="004982"/>
                </a:solidFill>
                <a:latin typeface="Arial"/>
                <a:cs typeface="Arial"/>
              </a:rPr>
              <a:t>млн.тенге</a:t>
            </a:r>
            <a:r>
              <a:rPr lang="ru-RU" sz="1600" spc="10" dirty="0" smtClean="0">
                <a:solidFill>
                  <a:srgbClr val="004982"/>
                </a:solidFill>
                <a:latin typeface="Arial"/>
                <a:cs typeface="Arial"/>
              </a:rPr>
              <a:t>)</a:t>
            </a:r>
            <a:endParaRPr lang="ru-RU" sz="1600" spc="10" dirty="0">
              <a:solidFill>
                <a:srgbClr val="004982"/>
              </a:solidFill>
              <a:latin typeface="Arial"/>
              <a:cs typeface="Arial"/>
            </a:endParaRPr>
          </a:p>
          <a:p>
            <a:pPr marL="285750" indent="-285750" algn="ctr">
              <a:lnSpc>
                <a:spcPts val="1580"/>
              </a:lnSpc>
              <a:buFont typeface="Arial" panose="020B0604020202020204" pitchFamily="34" charset="0"/>
              <a:buChar char="•"/>
            </a:pPr>
            <a:r>
              <a:rPr lang="ru-RU" sz="1600" spc="10" dirty="0" smtClean="0">
                <a:solidFill>
                  <a:srgbClr val="004982"/>
                </a:solidFill>
                <a:latin typeface="Arial"/>
                <a:cs typeface="Arial"/>
              </a:rPr>
              <a:t>Завершение </a:t>
            </a:r>
            <a:r>
              <a:rPr lang="ru-RU" sz="1600" spc="10" dirty="0">
                <a:solidFill>
                  <a:srgbClr val="004982"/>
                </a:solidFill>
                <a:latin typeface="Arial"/>
                <a:cs typeface="Arial"/>
              </a:rPr>
              <a:t>работ на остальных </a:t>
            </a:r>
            <a:r>
              <a:rPr lang="ru-RU" sz="1600" spc="10" dirty="0" smtClean="0">
                <a:solidFill>
                  <a:srgbClr val="004982"/>
                </a:solidFill>
                <a:latin typeface="Arial"/>
                <a:cs typeface="Arial"/>
              </a:rPr>
              <a:t>участках планируется до ноября текущего года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201" name="Рисунок 20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r="11709"/>
          <a:stretch/>
        </p:blipFill>
        <p:spPr>
          <a:xfrm>
            <a:off x="1037996" y="5691620"/>
            <a:ext cx="2065418" cy="1835731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b="43275"/>
          <a:stretch/>
        </p:blipFill>
        <p:spPr>
          <a:xfrm>
            <a:off x="3365327" y="5691622"/>
            <a:ext cx="2193811" cy="1835730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2"/>
          <a:stretch/>
        </p:blipFill>
        <p:spPr>
          <a:xfrm>
            <a:off x="5841359" y="5691622"/>
            <a:ext cx="2338597" cy="1835730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0" b="35930"/>
          <a:stretch/>
        </p:blipFill>
        <p:spPr>
          <a:xfrm>
            <a:off x="8371036" y="5691621"/>
            <a:ext cx="2096779" cy="18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9262795" y="487311"/>
            <a:ext cx="690880" cy="124460"/>
          </a:xfrm>
          <a:custGeom>
            <a:avLst/>
            <a:gdLst/>
            <a:ahLst/>
            <a:cxnLst/>
            <a:rect l="l" t="t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9262795" y="578243"/>
            <a:ext cx="705485" cy="33655"/>
          </a:xfrm>
          <a:custGeom>
            <a:avLst/>
            <a:gdLst/>
            <a:ahLst/>
            <a:cxnLst/>
            <a:rect l="l" t="t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9954882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9969539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9979202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9979202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992503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9979202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992503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992503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997649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9962605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9941587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>
            <a:off x="994853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993464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9979202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9979202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20"/>
          <p:cNvSpPr/>
          <p:nvPr/>
        </p:nvSpPr>
        <p:spPr>
          <a:xfrm>
            <a:off x="9979202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992503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992503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992503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9276797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928645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928645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928645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9262795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9262795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9262795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928374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926986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928645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928645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928645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8"/>
          <p:cNvSpPr/>
          <p:nvPr/>
        </p:nvSpPr>
        <p:spPr>
          <a:xfrm>
            <a:off x="2842374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9"/>
          <p:cNvSpPr/>
          <p:nvPr/>
        </p:nvSpPr>
        <p:spPr>
          <a:xfrm>
            <a:off x="2842373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40"/>
          <p:cNvSpPr/>
          <p:nvPr/>
        </p:nvSpPr>
        <p:spPr>
          <a:xfrm>
            <a:off x="2846704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41"/>
          <p:cNvSpPr/>
          <p:nvPr/>
        </p:nvSpPr>
        <p:spPr>
          <a:xfrm>
            <a:off x="5483605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42"/>
          <p:cNvSpPr/>
          <p:nvPr/>
        </p:nvSpPr>
        <p:spPr>
          <a:xfrm>
            <a:off x="6673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3"/>
          <p:cNvSpPr/>
          <p:nvPr/>
        </p:nvSpPr>
        <p:spPr>
          <a:xfrm>
            <a:off x="6673760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4"/>
          <p:cNvSpPr/>
          <p:nvPr/>
        </p:nvSpPr>
        <p:spPr>
          <a:xfrm>
            <a:off x="5487917" y="48794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ln w="9918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5"/>
          <p:cNvSpPr/>
          <p:nvPr/>
        </p:nvSpPr>
        <p:spPr>
          <a:xfrm>
            <a:off x="6673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6"/>
          <p:cNvSpPr/>
          <p:nvPr/>
        </p:nvSpPr>
        <p:spPr>
          <a:xfrm>
            <a:off x="6673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7"/>
          <p:cNvSpPr/>
          <p:nvPr/>
        </p:nvSpPr>
        <p:spPr>
          <a:xfrm>
            <a:off x="550189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8"/>
          <p:cNvSpPr/>
          <p:nvPr/>
        </p:nvSpPr>
        <p:spPr>
          <a:xfrm>
            <a:off x="669205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9"/>
          <p:cNvSpPr/>
          <p:nvPr/>
        </p:nvSpPr>
        <p:spPr>
          <a:xfrm>
            <a:off x="5511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50"/>
          <p:cNvSpPr/>
          <p:nvPr/>
        </p:nvSpPr>
        <p:spPr>
          <a:xfrm>
            <a:off x="67017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51"/>
          <p:cNvSpPr/>
          <p:nvPr/>
        </p:nvSpPr>
        <p:spPr>
          <a:xfrm>
            <a:off x="5511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52"/>
          <p:cNvSpPr/>
          <p:nvPr/>
        </p:nvSpPr>
        <p:spPr>
          <a:xfrm>
            <a:off x="67017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3"/>
          <p:cNvSpPr/>
          <p:nvPr/>
        </p:nvSpPr>
        <p:spPr>
          <a:xfrm>
            <a:off x="54573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4"/>
          <p:cNvSpPr/>
          <p:nvPr/>
        </p:nvSpPr>
        <p:spPr>
          <a:xfrm>
            <a:off x="6647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5"/>
          <p:cNvSpPr/>
          <p:nvPr/>
        </p:nvSpPr>
        <p:spPr>
          <a:xfrm>
            <a:off x="5511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6"/>
          <p:cNvSpPr/>
          <p:nvPr/>
        </p:nvSpPr>
        <p:spPr>
          <a:xfrm>
            <a:off x="67017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7"/>
          <p:cNvSpPr/>
          <p:nvPr/>
        </p:nvSpPr>
        <p:spPr>
          <a:xfrm>
            <a:off x="54573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8"/>
          <p:cNvSpPr/>
          <p:nvPr/>
        </p:nvSpPr>
        <p:spPr>
          <a:xfrm>
            <a:off x="6647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9"/>
          <p:cNvSpPr/>
          <p:nvPr/>
        </p:nvSpPr>
        <p:spPr>
          <a:xfrm>
            <a:off x="54573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60"/>
          <p:cNvSpPr/>
          <p:nvPr/>
        </p:nvSpPr>
        <p:spPr>
          <a:xfrm>
            <a:off x="6647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61"/>
          <p:cNvSpPr/>
          <p:nvPr/>
        </p:nvSpPr>
        <p:spPr>
          <a:xfrm>
            <a:off x="5483605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62"/>
          <p:cNvSpPr/>
          <p:nvPr/>
        </p:nvSpPr>
        <p:spPr>
          <a:xfrm>
            <a:off x="6673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3"/>
          <p:cNvSpPr/>
          <p:nvPr/>
        </p:nvSpPr>
        <p:spPr>
          <a:xfrm>
            <a:off x="5483605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4"/>
          <p:cNvSpPr/>
          <p:nvPr/>
        </p:nvSpPr>
        <p:spPr>
          <a:xfrm>
            <a:off x="6673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5"/>
          <p:cNvSpPr/>
          <p:nvPr/>
        </p:nvSpPr>
        <p:spPr>
          <a:xfrm>
            <a:off x="5483605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6"/>
          <p:cNvSpPr/>
          <p:nvPr/>
        </p:nvSpPr>
        <p:spPr>
          <a:xfrm>
            <a:off x="6673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7"/>
          <p:cNvSpPr/>
          <p:nvPr/>
        </p:nvSpPr>
        <p:spPr>
          <a:xfrm>
            <a:off x="55088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8"/>
          <p:cNvSpPr/>
          <p:nvPr/>
        </p:nvSpPr>
        <p:spPr>
          <a:xfrm>
            <a:off x="669900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9"/>
          <p:cNvSpPr/>
          <p:nvPr/>
        </p:nvSpPr>
        <p:spPr>
          <a:xfrm>
            <a:off x="549496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70"/>
          <p:cNvSpPr/>
          <p:nvPr/>
        </p:nvSpPr>
        <p:spPr>
          <a:xfrm>
            <a:off x="668511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71"/>
          <p:cNvSpPr/>
          <p:nvPr/>
        </p:nvSpPr>
        <p:spPr>
          <a:xfrm>
            <a:off x="5473938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72"/>
          <p:cNvSpPr/>
          <p:nvPr/>
        </p:nvSpPr>
        <p:spPr>
          <a:xfrm>
            <a:off x="6664097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3"/>
          <p:cNvSpPr/>
          <p:nvPr/>
        </p:nvSpPr>
        <p:spPr>
          <a:xfrm>
            <a:off x="54808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4"/>
          <p:cNvSpPr/>
          <p:nvPr/>
        </p:nvSpPr>
        <p:spPr>
          <a:xfrm>
            <a:off x="66710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5"/>
          <p:cNvSpPr/>
          <p:nvPr/>
        </p:nvSpPr>
        <p:spPr>
          <a:xfrm>
            <a:off x="546700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6"/>
          <p:cNvSpPr/>
          <p:nvPr/>
        </p:nvSpPr>
        <p:spPr>
          <a:xfrm>
            <a:off x="66571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7"/>
          <p:cNvSpPr/>
          <p:nvPr/>
        </p:nvSpPr>
        <p:spPr>
          <a:xfrm>
            <a:off x="5511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8"/>
          <p:cNvSpPr/>
          <p:nvPr/>
        </p:nvSpPr>
        <p:spPr>
          <a:xfrm>
            <a:off x="67017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9"/>
          <p:cNvSpPr/>
          <p:nvPr/>
        </p:nvSpPr>
        <p:spPr>
          <a:xfrm>
            <a:off x="5511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80"/>
          <p:cNvSpPr/>
          <p:nvPr/>
        </p:nvSpPr>
        <p:spPr>
          <a:xfrm>
            <a:off x="67017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81"/>
          <p:cNvSpPr/>
          <p:nvPr/>
        </p:nvSpPr>
        <p:spPr>
          <a:xfrm>
            <a:off x="5511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82"/>
          <p:cNvSpPr/>
          <p:nvPr/>
        </p:nvSpPr>
        <p:spPr>
          <a:xfrm>
            <a:off x="67017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3"/>
          <p:cNvSpPr/>
          <p:nvPr/>
        </p:nvSpPr>
        <p:spPr>
          <a:xfrm>
            <a:off x="54573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4"/>
          <p:cNvSpPr/>
          <p:nvPr/>
        </p:nvSpPr>
        <p:spPr>
          <a:xfrm>
            <a:off x="6647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5"/>
          <p:cNvSpPr/>
          <p:nvPr/>
        </p:nvSpPr>
        <p:spPr>
          <a:xfrm>
            <a:off x="54573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6"/>
          <p:cNvSpPr/>
          <p:nvPr/>
        </p:nvSpPr>
        <p:spPr>
          <a:xfrm>
            <a:off x="6647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7"/>
          <p:cNvSpPr/>
          <p:nvPr/>
        </p:nvSpPr>
        <p:spPr>
          <a:xfrm>
            <a:off x="54573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8"/>
          <p:cNvSpPr/>
          <p:nvPr/>
        </p:nvSpPr>
        <p:spPr>
          <a:xfrm>
            <a:off x="6647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90"/>
          <p:cNvSpPr/>
          <p:nvPr/>
        </p:nvSpPr>
        <p:spPr>
          <a:xfrm>
            <a:off x="4334293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91"/>
          <p:cNvSpPr/>
          <p:nvPr/>
        </p:nvSpPr>
        <p:spPr>
          <a:xfrm>
            <a:off x="4334293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92"/>
          <p:cNvSpPr/>
          <p:nvPr/>
        </p:nvSpPr>
        <p:spPr>
          <a:xfrm>
            <a:off x="4362259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93"/>
          <p:cNvSpPr/>
          <p:nvPr/>
        </p:nvSpPr>
        <p:spPr>
          <a:xfrm>
            <a:off x="4308094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4"/>
          <p:cNvSpPr/>
          <p:nvPr/>
        </p:nvSpPr>
        <p:spPr>
          <a:xfrm>
            <a:off x="4362259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5"/>
          <p:cNvSpPr/>
          <p:nvPr/>
        </p:nvSpPr>
        <p:spPr>
          <a:xfrm>
            <a:off x="430809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6"/>
          <p:cNvSpPr/>
          <p:nvPr/>
        </p:nvSpPr>
        <p:spPr>
          <a:xfrm>
            <a:off x="4334293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7"/>
          <p:cNvSpPr/>
          <p:nvPr/>
        </p:nvSpPr>
        <p:spPr>
          <a:xfrm>
            <a:off x="4334293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8"/>
          <p:cNvSpPr/>
          <p:nvPr/>
        </p:nvSpPr>
        <p:spPr>
          <a:xfrm>
            <a:off x="4362259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9"/>
          <p:cNvSpPr/>
          <p:nvPr/>
        </p:nvSpPr>
        <p:spPr>
          <a:xfrm>
            <a:off x="4362259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100"/>
          <p:cNvSpPr/>
          <p:nvPr/>
        </p:nvSpPr>
        <p:spPr>
          <a:xfrm>
            <a:off x="4308094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101"/>
          <p:cNvSpPr/>
          <p:nvPr/>
        </p:nvSpPr>
        <p:spPr>
          <a:xfrm>
            <a:off x="430809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102"/>
          <p:cNvSpPr/>
          <p:nvPr/>
        </p:nvSpPr>
        <p:spPr>
          <a:xfrm>
            <a:off x="1939645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103"/>
          <p:cNvSpPr/>
          <p:nvPr/>
        </p:nvSpPr>
        <p:spPr>
          <a:xfrm>
            <a:off x="1939658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4"/>
          <p:cNvSpPr/>
          <p:nvPr/>
        </p:nvSpPr>
        <p:spPr>
          <a:xfrm>
            <a:off x="2844800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5"/>
          <p:cNvSpPr/>
          <p:nvPr/>
        </p:nvSpPr>
        <p:spPr>
          <a:xfrm>
            <a:off x="2859452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6"/>
          <p:cNvSpPr/>
          <p:nvPr/>
        </p:nvSpPr>
        <p:spPr>
          <a:xfrm>
            <a:off x="286910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7"/>
          <p:cNvSpPr/>
          <p:nvPr/>
        </p:nvSpPr>
        <p:spPr>
          <a:xfrm>
            <a:off x="286910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8"/>
          <p:cNvSpPr/>
          <p:nvPr/>
        </p:nvSpPr>
        <p:spPr>
          <a:xfrm>
            <a:off x="281495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9"/>
          <p:cNvSpPr/>
          <p:nvPr/>
        </p:nvSpPr>
        <p:spPr>
          <a:xfrm>
            <a:off x="286910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10"/>
          <p:cNvSpPr/>
          <p:nvPr/>
        </p:nvSpPr>
        <p:spPr>
          <a:xfrm>
            <a:off x="281495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11"/>
          <p:cNvSpPr/>
          <p:nvPr/>
        </p:nvSpPr>
        <p:spPr>
          <a:xfrm>
            <a:off x="281495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12"/>
          <p:cNvSpPr/>
          <p:nvPr/>
        </p:nvSpPr>
        <p:spPr>
          <a:xfrm>
            <a:off x="286640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13"/>
          <p:cNvSpPr/>
          <p:nvPr/>
        </p:nvSpPr>
        <p:spPr>
          <a:xfrm>
            <a:off x="285251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4"/>
          <p:cNvSpPr/>
          <p:nvPr/>
        </p:nvSpPr>
        <p:spPr>
          <a:xfrm>
            <a:off x="2831494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5"/>
          <p:cNvSpPr/>
          <p:nvPr/>
        </p:nvSpPr>
        <p:spPr>
          <a:xfrm>
            <a:off x="283844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6"/>
          <p:cNvSpPr/>
          <p:nvPr/>
        </p:nvSpPr>
        <p:spPr>
          <a:xfrm>
            <a:off x="282455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7"/>
          <p:cNvSpPr/>
          <p:nvPr/>
        </p:nvSpPr>
        <p:spPr>
          <a:xfrm>
            <a:off x="286910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8"/>
          <p:cNvSpPr/>
          <p:nvPr/>
        </p:nvSpPr>
        <p:spPr>
          <a:xfrm>
            <a:off x="286910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9"/>
          <p:cNvSpPr/>
          <p:nvPr/>
        </p:nvSpPr>
        <p:spPr>
          <a:xfrm>
            <a:off x="286910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20"/>
          <p:cNvSpPr/>
          <p:nvPr/>
        </p:nvSpPr>
        <p:spPr>
          <a:xfrm>
            <a:off x="281495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21"/>
          <p:cNvSpPr/>
          <p:nvPr/>
        </p:nvSpPr>
        <p:spPr>
          <a:xfrm>
            <a:off x="281495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22"/>
          <p:cNvSpPr/>
          <p:nvPr/>
        </p:nvSpPr>
        <p:spPr>
          <a:xfrm>
            <a:off x="281495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23"/>
          <p:cNvSpPr/>
          <p:nvPr/>
        </p:nvSpPr>
        <p:spPr>
          <a:xfrm>
            <a:off x="195365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4"/>
          <p:cNvSpPr/>
          <p:nvPr/>
        </p:nvSpPr>
        <p:spPr>
          <a:xfrm>
            <a:off x="196330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5"/>
          <p:cNvSpPr/>
          <p:nvPr/>
        </p:nvSpPr>
        <p:spPr>
          <a:xfrm>
            <a:off x="19633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6"/>
          <p:cNvSpPr/>
          <p:nvPr/>
        </p:nvSpPr>
        <p:spPr>
          <a:xfrm>
            <a:off x="19633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7"/>
          <p:cNvSpPr/>
          <p:nvPr/>
        </p:nvSpPr>
        <p:spPr>
          <a:xfrm>
            <a:off x="1939658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8"/>
          <p:cNvSpPr/>
          <p:nvPr/>
        </p:nvSpPr>
        <p:spPr>
          <a:xfrm>
            <a:off x="1939658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9"/>
          <p:cNvSpPr/>
          <p:nvPr/>
        </p:nvSpPr>
        <p:spPr>
          <a:xfrm>
            <a:off x="1939658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30"/>
          <p:cNvSpPr/>
          <p:nvPr/>
        </p:nvSpPr>
        <p:spPr>
          <a:xfrm>
            <a:off x="196059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31"/>
          <p:cNvSpPr/>
          <p:nvPr/>
        </p:nvSpPr>
        <p:spPr>
          <a:xfrm>
            <a:off x="194671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32"/>
          <p:cNvSpPr/>
          <p:nvPr/>
        </p:nvSpPr>
        <p:spPr>
          <a:xfrm>
            <a:off x="196330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33"/>
          <p:cNvSpPr/>
          <p:nvPr/>
        </p:nvSpPr>
        <p:spPr>
          <a:xfrm>
            <a:off x="19633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4"/>
          <p:cNvSpPr/>
          <p:nvPr/>
        </p:nvSpPr>
        <p:spPr>
          <a:xfrm>
            <a:off x="19633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5"/>
          <p:cNvSpPr/>
          <p:nvPr/>
        </p:nvSpPr>
        <p:spPr>
          <a:xfrm>
            <a:off x="335762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6"/>
          <p:cNvSpPr/>
          <p:nvPr/>
        </p:nvSpPr>
        <p:spPr>
          <a:xfrm>
            <a:off x="335762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7"/>
          <p:cNvSpPr/>
          <p:nvPr/>
        </p:nvSpPr>
        <p:spPr>
          <a:xfrm>
            <a:off x="335762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8"/>
          <p:cNvSpPr/>
          <p:nvPr/>
        </p:nvSpPr>
        <p:spPr>
          <a:xfrm>
            <a:off x="335762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9"/>
          <p:cNvSpPr/>
          <p:nvPr/>
        </p:nvSpPr>
        <p:spPr>
          <a:xfrm>
            <a:off x="3375924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40"/>
          <p:cNvSpPr/>
          <p:nvPr/>
        </p:nvSpPr>
        <p:spPr>
          <a:xfrm>
            <a:off x="338557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41"/>
          <p:cNvSpPr/>
          <p:nvPr/>
        </p:nvSpPr>
        <p:spPr>
          <a:xfrm>
            <a:off x="338557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42"/>
          <p:cNvSpPr/>
          <p:nvPr/>
        </p:nvSpPr>
        <p:spPr>
          <a:xfrm>
            <a:off x="33314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43"/>
          <p:cNvSpPr/>
          <p:nvPr/>
        </p:nvSpPr>
        <p:spPr>
          <a:xfrm>
            <a:off x="338557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4"/>
          <p:cNvSpPr/>
          <p:nvPr/>
        </p:nvSpPr>
        <p:spPr>
          <a:xfrm>
            <a:off x="33314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5"/>
          <p:cNvSpPr/>
          <p:nvPr/>
        </p:nvSpPr>
        <p:spPr>
          <a:xfrm>
            <a:off x="33314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6"/>
          <p:cNvSpPr/>
          <p:nvPr/>
        </p:nvSpPr>
        <p:spPr>
          <a:xfrm>
            <a:off x="335762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7"/>
          <p:cNvSpPr/>
          <p:nvPr/>
        </p:nvSpPr>
        <p:spPr>
          <a:xfrm>
            <a:off x="335762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8"/>
          <p:cNvSpPr/>
          <p:nvPr/>
        </p:nvSpPr>
        <p:spPr>
          <a:xfrm>
            <a:off x="335762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9"/>
          <p:cNvSpPr/>
          <p:nvPr/>
        </p:nvSpPr>
        <p:spPr>
          <a:xfrm>
            <a:off x="33828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50"/>
          <p:cNvSpPr/>
          <p:nvPr/>
        </p:nvSpPr>
        <p:spPr>
          <a:xfrm>
            <a:off x="33689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51"/>
          <p:cNvSpPr/>
          <p:nvPr/>
        </p:nvSpPr>
        <p:spPr>
          <a:xfrm>
            <a:off x="33479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52"/>
          <p:cNvSpPr/>
          <p:nvPr/>
        </p:nvSpPr>
        <p:spPr>
          <a:xfrm>
            <a:off x="335491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53"/>
          <p:cNvSpPr/>
          <p:nvPr/>
        </p:nvSpPr>
        <p:spPr>
          <a:xfrm>
            <a:off x="33410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4"/>
          <p:cNvSpPr/>
          <p:nvPr/>
        </p:nvSpPr>
        <p:spPr>
          <a:xfrm>
            <a:off x="338557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5"/>
          <p:cNvSpPr/>
          <p:nvPr/>
        </p:nvSpPr>
        <p:spPr>
          <a:xfrm>
            <a:off x="338557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6"/>
          <p:cNvSpPr/>
          <p:nvPr/>
        </p:nvSpPr>
        <p:spPr>
          <a:xfrm>
            <a:off x="338557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7"/>
          <p:cNvSpPr/>
          <p:nvPr/>
        </p:nvSpPr>
        <p:spPr>
          <a:xfrm>
            <a:off x="33314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8"/>
          <p:cNvSpPr/>
          <p:nvPr/>
        </p:nvSpPr>
        <p:spPr>
          <a:xfrm>
            <a:off x="33314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9"/>
          <p:cNvSpPr/>
          <p:nvPr/>
        </p:nvSpPr>
        <p:spPr>
          <a:xfrm>
            <a:off x="33314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62"/>
          <p:cNvSpPr/>
          <p:nvPr/>
        </p:nvSpPr>
        <p:spPr>
          <a:xfrm>
            <a:off x="3027756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63"/>
          <p:cNvSpPr/>
          <p:nvPr/>
        </p:nvSpPr>
        <p:spPr>
          <a:xfrm>
            <a:off x="3027756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64"/>
          <p:cNvSpPr/>
          <p:nvPr/>
        </p:nvSpPr>
        <p:spPr>
          <a:xfrm>
            <a:off x="3059501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65"/>
          <p:cNvSpPr/>
          <p:nvPr/>
        </p:nvSpPr>
        <p:spPr>
          <a:xfrm>
            <a:off x="3027756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6"/>
          <p:cNvSpPr/>
          <p:nvPr/>
        </p:nvSpPr>
        <p:spPr>
          <a:xfrm>
            <a:off x="2985467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7"/>
          <p:cNvSpPr/>
          <p:nvPr/>
        </p:nvSpPr>
        <p:spPr>
          <a:xfrm>
            <a:off x="2985264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8"/>
          <p:cNvSpPr/>
          <p:nvPr/>
        </p:nvSpPr>
        <p:spPr>
          <a:xfrm>
            <a:off x="2985842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9"/>
          <p:cNvSpPr/>
          <p:nvPr/>
        </p:nvSpPr>
        <p:spPr>
          <a:xfrm>
            <a:off x="3162592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70"/>
          <p:cNvSpPr/>
          <p:nvPr/>
        </p:nvSpPr>
        <p:spPr>
          <a:xfrm>
            <a:off x="299520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71"/>
          <p:cNvSpPr/>
          <p:nvPr/>
        </p:nvSpPr>
        <p:spPr>
          <a:xfrm>
            <a:off x="3162592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72"/>
          <p:cNvSpPr/>
          <p:nvPr/>
        </p:nvSpPr>
        <p:spPr>
          <a:xfrm>
            <a:off x="30805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73"/>
          <p:cNvSpPr/>
          <p:nvPr/>
        </p:nvSpPr>
        <p:spPr>
          <a:xfrm>
            <a:off x="30805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74"/>
          <p:cNvSpPr/>
          <p:nvPr/>
        </p:nvSpPr>
        <p:spPr>
          <a:xfrm>
            <a:off x="299520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75"/>
          <p:cNvSpPr/>
          <p:nvPr/>
        </p:nvSpPr>
        <p:spPr>
          <a:xfrm>
            <a:off x="299905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6"/>
          <p:cNvSpPr/>
          <p:nvPr/>
        </p:nvSpPr>
        <p:spPr>
          <a:xfrm>
            <a:off x="316642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7"/>
          <p:cNvSpPr/>
          <p:nvPr/>
        </p:nvSpPr>
        <p:spPr>
          <a:xfrm>
            <a:off x="2985270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8"/>
          <p:cNvSpPr/>
          <p:nvPr/>
        </p:nvSpPr>
        <p:spPr>
          <a:xfrm>
            <a:off x="2985268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9"/>
          <p:cNvSpPr/>
          <p:nvPr/>
        </p:nvSpPr>
        <p:spPr>
          <a:xfrm>
            <a:off x="2985457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80"/>
          <p:cNvSpPr/>
          <p:nvPr/>
        </p:nvSpPr>
        <p:spPr>
          <a:xfrm>
            <a:off x="2985264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81"/>
          <p:cNvSpPr/>
          <p:nvPr/>
        </p:nvSpPr>
        <p:spPr>
          <a:xfrm>
            <a:off x="2985842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82"/>
          <p:cNvSpPr/>
          <p:nvPr/>
        </p:nvSpPr>
        <p:spPr>
          <a:xfrm>
            <a:off x="2985270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83"/>
          <p:cNvSpPr/>
          <p:nvPr/>
        </p:nvSpPr>
        <p:spPr>
          <a:xfrm>
            <a:off x="2985268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84"/>
          <p:cNvSpPr/>
          <p:nvPr/>
        </p:nvSpPr>
        <p:spPr>
          <a:xfrm>
            <a:off x="3082010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85"/>
          <p:cNvSpPr/>
          <p:nvPr/>
        </p:nvSpPr>
        <p:spPr>
          <a:xfrm>
            <a:off x="2998038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6"/>
          <p:cNvSpPr/>
          <p:nvPr/>
        </p:nvSpPr>
        <p:spPr>
          <a:xfrm>
            <a:off x="3166427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7"/>
          <p:cNvSpPr/>
          <p:nvPr/>
        </p:nvSpPr>
        <p:spPr>
          <a:xfrm>
            <a:off x="3082010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8"/>
          <p:cNvSpPr/>
          <p:nvPr/>
        </p:nvSpPr>
        <p:spPr>
          <a:xfrm>
            <a:off x="2998038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9"/>
          <p:cNvSpPr/>
          <p:nvPr/>
        </p:nvSpPr>
        <p:spPr>
          <a:xfrm>
            <a:off x="3166427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203"/>
          <p:cNvSpPr/>
          <p:nvPr/>
        </p:nvSpPr>
        <p:spPr>
          <a:xfrm>
            <a:off x="4717984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204"/>
          <p:cNvSpPr/>
          <p:nvPr/>
        </p:nvSpPr>
        <p:spPr>
          <a:xfrm>
            <a:off x="4450449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205"/>
          <p:cNvSpPr/>
          <p:nvPr/>
        </p:nvSpPr>
        <p:spPr>
          <a:xfrm>
            <a:off x="4455552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206"/>
          <p:cNvSpPr/>
          <p:nvPr/>
        </p:nvSpPr>
        <p:spPr>
          <a:xfrm>
            <a:off x="4722068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207"/>
          <p:cNvSpPr/>
          <p:nvPr/>
        </p:nvSpPr>
        <p:spPr>
          <a:xfrm>
            <a:off x="4449057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208"/>
          <p:cNvSpPr/>
          <p:nvPr/>
        </p:nvSpPr>
        <p:spPr>
          <a:xfrm>
            <a:off x="4452311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209"/>
          <p:cNvSpPr/>
          <p:nvPr/>
        </p:nvSpPr>
        <p:spPr>
          <a:xfrm>
            <a:off x="4722582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210"/>
          <p:cNvSpPr/>
          <p:nvPr/>
        </p:nvSpPr>
        <p:spPr>
          <a:xfrm>
            <a:off x="4457421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211"/>
          <p:cNvSpPr/>
          <p:nvPr/>
        </p:nvSpPr>
        <p:spPr>
          <a:xfrm>
            <a:off x="4458808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212"/>
          <p:cNvSpPr/>
          <p:nvPr/>
        </p:nvSpPr>
        <p:spPr>
          <a:xfrm>
            <a:off x="4705390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0"/>
          <p:cNvSpPr txBox="1"/>
          <p:nvPr/>
        </p:nvSpPr>
        <p:spPr>
          <a:xfrm>
            <a:off x="6915759" y="463499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97" name="object 215"/>
          <p:cNvSpPr txBox="1"/>
          <p:nvPr/>
        </p:nvSpPr>
        <p:spPr>
          <a:xfrm>
            <a:off x="714251" y="979981"/>
            <a:ext cx="92622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400" b="1" dirty="0" smtClean="0">
                <a:solidFill>
                  <a:srgbClr val="004982"/>
                </a:solidFill>
                <a:latin typeface="Arial Narrow"/>
                <a:cs typeface="Arial Narrow"/>
              </a:rPr>
              <a:t>РЕКОНСТРУКЦИЯ СЕТЕЙ КАНАЛИЗАЦИИ</a:t>
            </a:r>
          </a:p>
        </p:txBody>
      </p:sp>
      <p:graphicFrame>
        <p:nvGraphicFramePr>
          <p:cNvPr id="198" name="Таблица 197"/>
          <p:cNvGraphicFramePr>
            <a:graphicFrameLocks noGrp="1"/>
          </p:cNvGraphicFramePr>
          <p:nvPr>
            <p:extLst/>
          </p:nvPr>
        </p:nvGraphicFramePr>
        <p:xfrm>
          <a:off x="686546" y="1604976"/>
          <a:ext cx="9419854" cy="183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4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7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0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Диаметр, мм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км 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73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Коллектор КНС№30 по ул.</a:t>
                      </a:r>
                      <a:r>
                        <a:rPr lang="ru-RU" sz="14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Мустафина до пр. </a:t>
                      </a:r>
                      <a:r>
                        <a:rPr lang="ru-RU" sz="1400" b="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Абылайхан</a:t>
                      </a:r>
                      <a:endParaRPr lang="ru-RU" altLang="ru-RU" sz="1400" b="0" i="1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1,53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586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itchFamily="34" charset="0"/>
                          <a:cs typeface="Arial" pitchFamily="34" charset="0"/>
                        </a:rPr>
                        <a:t>Строительство коллектора в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 районе южнее </a:t>
                      </a:r>
                      <a:r>
                        <a:rPr lang="ru-RU" altLang="ru-RU" sz="1400" b="0" i="0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Тлендиева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 (пересечение 150 лет Абая, </a:t>
                      </a:r>
                      <a:r>
                        <a:rPr lang="ru-RU" altLang="ru-RU" sz="1400" b="0" i="0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Акан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 Сер</a:t>
                      </a:r>
                      <a:r>
                        <a:rPr lang="kk-KZ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) по улицам </a:t>
                      </a:r>
                      <a:r>
                        <a:rPr lang="ru-RU" altLang="ru-RU" sz="1400" b="0" i="0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Суюнбай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 акына, </a:t>
                      </a:r>
                      <a:r>
                        <a:rPr lang="ru-RU" altLang="ru-RU" sz="1400" b="0" i="0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Ерзаковича</a:t>
                      </a:r>
                      <a:r>
                        <a:rPr lang="ru-RU" altLang="ru-RU" sz="1400" b="0" i="0" kern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ru-RU" sz="1400" b="0" i="0" kern="0" baseline="0" dirty="0" err="1" smtClean="0">
                          <a:latin typeface="Arial" pitchFamily="34" charset="0"/>
                          <a:cs typeface="Arial" pitchFamily="34" charset="0"/>
                        </a:rPr>
                        <a:t>Турлыбаева</a:t>
                      </a:r>
                      <a:endParaRPr lang="ru-RU" altLang="ru-RU" sz="1400" b="0" i="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201076"/>
                  </a:ext>
                </a:extLst>
              </a:tr>
              <a:tr h="43429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endParaRPr lang="ru-RU" altLang="ru-RU" sz="1400" b="1" i="0" kern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600" b="1" i="0" kern="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" pitchFamily="34" charset="0"/>
                          <a:cs typeface="Arial" pitchFamily="34" charset="0"/>
                        </a:rPr>
                        <a:t>3,23</a:t>
                      </a:r>
                      <a:endParaRPr lang="ru-RU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7749938"/>
                  </a:ext>
                </a:extLst>
              </a:tr>
            </a:tbl>
          </a:graphicData>
        </a:graphic>
      </p:graphicFrame>
      <p:sp>
        <p:nvSpPr>
          <p:cNvPr id="199" name="Прямоугольник 198"/>
          <p:cNvSpPr/>
          <p:nvPr/>
        </p:nvSpPr>
        <p:spPr>
          <a:xfrm>
            <a:off x="705070" y="3694429"/>
            <a:ext cx="917769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80"/>
              </a:lnSpc>
            </a:pPr>
            <a:r>
              <a:rPr lang="ru-RU" sz="1600" b="1" spc="10" dirty="0" smtClean="0">
                <a:solidFill>
                  <a:srgbClr val="004982"/>
                </a:solidFill>
                <a:latin typeface="Arial"/>
                <a:cs typeface="Arial"/>
              </a:rPr>
              <a:t>Предусмотрена в 2025г. реализация СМР – 3,2 км. стоимостью 2,1 </a:t>
            </a:r>
            <a:r>
              <a:rPr lang="ru-RU" sz="1600" b="1" spc="10" dirty="0" err="1" smtClean="0">
                <a:solidFill>
                  <a:srgbClr val="004982"/>
                </a:solidFill>
                <a:latin typeface="Arial"/>
                <a:cs typeface="Arial"/>
              </a:rPr>
              <a:t>млрд.тенге</a:t>
            </a:r>
            <a:r>
              <a:rPr lang="ru-RU" sz="1600" b="1" spc="10" dirty="0" smtClean="0">
                <a:solidFill>
                  <a:srgbClr val="004982"/>
                </a:solidFill>
                <a:latin typeface="Arial"/>
                <a:cs typeface="Arial"/>
              </a:rPr>
              <a:t>.</a:t>
            </a:r>
          </a:p>
          <a:p>
            <a:pPr algn="ctr">
              <a:lnSpc>
                <a:spcPts val="1580"/>
              </a:lnSpc>
            </a:pPr>
            <a:endParaRPr lang="ru-RU" sz="1600" b="1" spc="10" dirty="0" smtClean="0">
              <a:solidFill>
                <a:srgbClr val="004982"/>
              </a:solidFill>
              <a:latin typeface="Arial"/>
              <a:cs typeface="Arial"/>
            </a:endParaRPr>
          </a:p>
          <a:p>
            <a:pPr algn="ctr">
              <a:lnSpc>
                <a:spcPts val="1580"/>
              </a:lnSpc>
            </a:pPr>
            <a:r>
              <a:rPr lang="ru-RU" sz="1600" b="1" spc="10" dirty="0" smtClean="0">
                <a:solidFill>
                  <a:srgbClr val="004982"/>
                </a:solidFill>
                <a:latin typeface="Arial"/>
                <a:cs typeface="Arial"/>
              </a:rPr>
              <a:t>По состоянию на 01.07.2025г. выполнено 1,1 км на 1,0 </a:t>
            </a:r>
            <a:r>
              <a:rPr lang="ru-RU" sz="1600" b="1" spc="10" dirty="0" err="1" smtClean="0">
                <a:solidFill>
                  <a:srgbClr val="004982"/>
                </a:solidFill>
                <a:latin typeface="Arial"/>
                <a:cs typeface="Arial"/>
              </a:rPr>
              <a:t>млрд.тенге</a:t>
            </a:r>
            <a:r>
              <a:rPr lang="ru-RU" sz="1600" b="1" spc="10" dirty="0" smtClean="0">
                <a:solidFill>
                  <a:srgbClr val="004982"/>
                </a:solidFill>
                <a:latin typeface="Arial"/>
                <a:cs typeface="Arial"/>
              </a:rPr>
              <a:t> по </a:t>
            </a:r>
            <a:r>
              <a:rPr lang="ru-RU" sz="1600" b="1" spc="10" dirty="0" err="1" smtClean="0">
                <a:solidFill>
                  <a:srgbClr val="004982"/>
                </a:solidFill>
                <a:latin typeface="Arial"/>
                <a:cs typeface="Arial"/>
              </a:rPr>
              <a:t>пр.Тлендиева</a:t>
            </a:r>
            <a:endParaRPr lang="ru-RU" sz="1600" b="1" spc="10" dirty="0" smtClean="0">
              <a:solidFill>
                <a:srgbClr val="004982"/>
              </a:solidFill>
              <a:latin typeface="Arial"/>
              <a:cs typeface="Arial"/>
            </a:endParaRPr>
          </a:p>
          <a:p>
            <a:pPr algn="ctr">
              <a:lnSpc>
                <a:spcPts val="1580"/>
              </a:lnSpc>
            </a:pPr>
            <a:r>
              <a:rPr lang="kk-KZ" sz="1600" b="1" spc="10" dirty="0">
                <a:solidFill>
                  <a:srgbClr val="004982"/>
                </a:solidFill>
                <a:latin typeface="Arial"/>
                <a:cs typeface="Arial"/>
              </a:rPr>
              <a:t>п</a:t>
            </a:r>
            <a:r>
              <a:rPr lang="kk-KZ" sz="1600" b="1" spc="10" dirty="0" smtClean="0">
                <a:solidFill>
                  <a:srgbClr val="004982"/>
                </a:solidFill>
                <a:latin typeface="Arial"/>
                <a:cs typeface="Arial"/>
              </a:rPr>
              <a:t>ланируемое завершение в августе </a:t>
            </a:r>
            <a:endParaRPr lang="ru-RU" b="1" dirty="0">
              <a:latin typeface="Arial"/>
              <a:cs typeface="Arial"/>
            </a:endParaRPr>
          </a:p>
        </p:txBody>
      </p:sp>
      <p:pic>
        <p:nvPicPr>
          <p:cNvPr id="200" name="Рисунок 19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5"/>
          <a:stretch/>
        </p:blipFill>
        <p:spPr>
          <a:xfrm>
            <a:off x="3293241" y="5077569"/>
            <a:ext cx="2394361" cy="2207475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12377" r="11301" b="36207"/>
          <a:stretch/>
        </p:blipFill>
        <p:spPr>
          <a:xfrm>
            <a:off x="8260082" y="5077567"/>
            <a:ext cx="2158762" cy="2207476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27638"/>
          <a:stretch/>
        </p:blipFill>
        <p:spPr>
          <a:xfrm>
            <a:off x="5824432" y="5077568"/>
            <a:ext cx="2296239" cy="2207475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2" b="27321"/>
          <a:stretch/>
        </p:blipFill>
        <p:spPr>
          <a:xfrm>
            <a:off x="590518" y="5077569"/>
            <a:ext cx="2539870" cy="22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3"/>
          <p:cNvSpPr>
            <a:spLocks/>
          </p:cNvSpPr>
          <p:nvPr/>
        </p:nvSpPr>
        <p:spPr bwMode="auto">
          <a:xfrm>
            <a:off x="9263063" y="487363"/>
            <a:ext cx="690562" cy="123825"/>
          </a:xfrm>
          <a:custGeom>
            <a:avLst/>
            <a:gdLst>
              <a:gd name="T0" fmla="*/ 686139 w 690879"/>
              <a:gd name="T1" fmla="*/ 0 h 124459"/>
              <a:gd name="T2" fmla="*/ 0 w 690879"/>
              <a:gd name="T3" fmla="*/ 0 h 124459"/>
              <a:gd name="T4" fmla="*/ 0 w 690879"/>
              <a:gd name="T5" fmla="*/ 115138 h 124459"/>
              <a:gd name="T6" fmla="*/ 686139 w 690879"/>
              <a:gd name="T7" fmla="*/ 115138 h 124459"/>
              <a:gd name="T8" fmla="*/ 686139 w 69087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9263063" y="577850"/>
            <a:ext cx="704850" cy="33338"/>
          </a:xfrm>
          <a:custGeom>
            <a:avLst/>
            <a:gdLst>
              <a:gd name="T0" fmla="*/ 695833 w 705484"/>
              <a:gd name="T1" fmla="*/ 28530 h 33654"/>
              <a:gd name="T2" fmla="*/ 689030 w 705484"/>
              <a:gd name="T3" fmla="*/ 28530 h 33654"/>
              <a:gd name="T4" fmla="*/ 689030 w 705484"/>
              <a:gd name="T5" fmla="*/ 28971 h 33654"/>
              <a:gd name="T6" fmla="*/ 695833 w 705484"/>
              <a:gd name="T7" fmla="*/ 28971 h 33654"/>
              <a:gd name="T8" fmla="*/ 695833 w 705484"/>
              <a:gd name="T9" fmla="*/ 28530 h 33654"/>
              <a:gd name="T10" fmla="*/ 673793 w 705484"/>
              <a:gd name="T11" fmla="*/ 0 h 33654"/>
              <a:gd name="T12" fmla="*/ 18655 w 705484"/>
              <a:gd name="T13" fmla="*/ 0 h 33654"/>
              <a:gd name="T14" fmla="*/ 18655 w 705484"/>
              <a:gd name="T15" fmla="*/ 28960 h 33654"/>
              <a:gd name="T16" fmla="*/ 673793 w 705484"/>
              <a:gd name="T17" fmla="*/ 28960 h 33654"/>
              <a:gd name="T18" fmla="*/ 673793 w 705484"/>
              <a:gd name="T19" fmla="*/ 0 h 33654"/>
              <a:gd name="T20" fmla="*/ 3422 w 705484"/>
              <a:gd name="T21" fmla="*/ 28938 h 33654"/>
              <a:gd name="T22" fmla="*/ 0 w 705484"/>
              <a:gd name="T23" fmla="*/ 28938 h 33654"/>
              <a:gd name="T24" fmla="*/ 3422 w 705484"/>
              <a:gd name="T25" fmla="*/ 28960 h 33654"/>
              <a:gd name="T26" fmla="*/ 3422 w 705484"/>
              <a:gd name="T27" fmla="*/ 28938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lnTo>
                  <a:pt x="3467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9955213" y="455613"/>
            <a:ext cx="0" cy="188912"/>
          </a:xfrm>
          <a:custGeom>
            <a:avLst/>
            <a:gdLst>
              <a:gd name="T0" fmla="*/ 0 h 189229"/>
              <a:gd name="T1" fmla="*/ 184282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99695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9979025" y="455613"/>
            <a:ext cx="7938" cy="20637"/>
          </a:xfrm>
          <a:custGeom>
            <a:avLst/>
            <a:gdLst>
              <a:gd name="T0" fmla="*/ 0 w 6984"/>
              <a:gd name="T1" fmla="*/ 8144 h 20954"/>
              <a:gd name="T2" fmla="*/ 46981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9979025" y="623888"/>
            <a:ext cx="7938" cy="20637"/>
          </a:xfrm>
          <a:custGeom>
            <a:avLst/>
            <a:gdLst>
              <a:gd name="T0" fmla="*/ 0 w 6984"/>
              <a:gd name="T1" fmla="*/ 8144 h 20954"/>
              <a:gd name="T2" fmla="*/ 46981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9925050" y="455613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09" name="object 10"/>
          <p:cNvSpPr>
            <a:spLocks/>
          </p:cNvSpPr>
          <p:nvPr/>
        </p:nvSpPr>
        <p:spPr bwMode="auto">
          <a:xfrm>
            <a:off x="9979025" y="538163"/>
            <a:ext cx="7938" cy="20637"/>
          </a:xfrm>
          <a:custGeom>
            <a:avLst/>
            <a:gdLst>
              <a:gd name="T0" fmla="*/ 0 w 6984"/>
              <a:gd name="T1" fmla="*/ 8144 h 20954"/>
              <a:gd name="T2" fmla="*/ 46981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0" name="object 11"/>
          <p:cNvSpPr>
            <a:spLocks/>
          </p:cNvSpPr>
          <p:nvPr/>
        </p:nvSpPr>
        <p:spPr bwMode="auto">
          <a:xfrm>
            <a:off x="9925050" y="538163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1" name="object 12"/>
          <p:cNvSpPr>
            <a:spLocks/>
          </p:cNvSpPr>
          <p:nvPr/>
        </p:nvSpPr>
        <p:spPr bwMode="auto">
          <a:xfrm>
            <a:off x="9925050" y="623888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2" name="object 13"/>
          <p:cNvSpPr>
            <a:spLocks/>
          </p:cNvSpPr>
          <p:nvPr/>
        </p:nvSpPr>
        <p:spPr bwMode="auto">
          <a:xfrm>
            <a:off x="9975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3" name="object 14"/>
          <p:cNvSpPr>
            <a:spLocks/>
          </p:cNvSpPr>
          <p:nvPr/>
        </p:nvSpPr>
        <p:spPr bwMode="auto">
          <a:xfrm>
            <a:off x="99631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4" name="object 15"/>
          <p:cNvSpPr>
            <a:spLocks/>
          </p:cNvSpPr>
          <p:nvPr/>
        </p:nvSpPr>
        <p:spPr bwMode="auto">
          <a:xfrm>
            <a:off x="99409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5" name="object 16"/>
          <p:cNvSpPr>
            <a:spLocks/>
          </p:cNvSpPr>
          <p:nvPr/>
        </p:nvSpPr>
        <p:spPr bwMode="auto">
          <a:xfrm>
            <a:off x="99488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6" name="object 17"/>
          <p:cNvSpPr>
            <a:spLocks/>
          </p:cNvSpPr>
          <p:nvPr/>
        </p:nvSpPr>
        <p:spPr bwMode="auto">
          <a:xfrm>
            <a:off x="99345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7" name="object 18"/>
          <p:cNvSpPr>
            <a:spLocks/>
          </p:cNvSpPr>
          <p:nvPr/>
        </p:nvSpPr>
        <p:spPr bwMode="auto">
          <a:xfrm>
            <a:off x="9979025" y="547688"/>
            <a:ext cx="7938" cy="9525"/>
          </a:xfrm>
          <a:custGeom>
            <a:avLst/>
            <a:gdLst>
              <a:gd name="T0" fmla="*/ 0 w 6984"/>
              <a:gd name="T1" fmla="*/ 12329 h 8890"/>
              <a:gd name="T2" fmla="*/ 46981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8" name="object 19"/>
          <p:cNvSpPr>
            <a:spLocks/>
          </p:cNvSpPr>
          <p:nvPr/>
        </p:nvSpPr>
        <p:spPr bwMode="auto">
          <a:xfrm>
            <a:off x="9979025" y="631825"/>
            <a:ext cx="7938" cy="9525"/>
          </a:xfrm>
          <a:custGeom>
            <a:avLst/>
            <a:gdLst>
              <a:gd name="T0" fmla="*/ 0 w 6984"/>
              <a:gd name="T1" fmla="*/ 12329 h 8890"/>
              <a:gd name="T2" fmla="*/ 46981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19" name="object 20"/>
          <p:cNvSpPr>
            <a:spLocks/>
          </p:cNvSpPr>
          <p:nvPr/>
        </p:nvSpPr>
        <p:spPr bwMode="auto">
          <a:xfrm>
            <a:off x="9979025" y="463550"/>
            <a:ext cx="7938" cy="9525"/>
          </a:xfrm>
          <a:custGeom>
            <a:avLst/>
            <a:gdLst>
              <a:gd name="T0" fmla="*/ 0 w 6984"/>
              <a:gd name="T1" fmla="*/ 12329 h 8890"/>
              <a:gd name="T2" fmla="*/ 46981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0" name="object 21"/>
          <p:cNvSpPr>
            <a:spLocks/>
          </p:cNvSpPr>
          <p:nvPr/>
        </p:nvSpPr>
        <p:spPr bwMode="auto">
          <a:xfrm>
            <a:off x="9925050" y="547688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1" name="object 22"/>
          <p:cNvSpPr>
            <a:spLocks/>
          </p:cNvSpPr>
          <p:nvPr/>
        </p:nvSpPr>
        <p:spPr bwMode="auto">
          <a:xfrm>
            <a:off x="9925050" y="631825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2" name="object 23"/>
          <p:cNvSpPr>
            <a:spLocks/>
          </p:cNvSpPr>
          <p:nvPr/>
        </p:nvSpPr>
        <p:spPr bwMode="auto">
          <a:xfrm>
            <a:off x="9925050" y="463550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3" name="object 24"/>
          <p:cNvSpPr>
            <a:spLocks/>
          </p:cNvSpPr>
          <p:nvPr/>
        </p:nvSpPr>
        <p:spPr bwMode="auto">
          <a:xfrm>
            <a:off x="927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4" name="object 25"/>
          <p:cNvSpPr>
            <a:spLocks/>
          </p:cNvSpPr>
          <p:nvPr/>
        </p:nvSpPr>
        <p:spPr bwMode="auto">
          <a:xfrm>
            <a:off x="9286875" y="455613"/>
            <a:ext cx="6350" cy="22225"/>
          </a:xfrm>
          <a:custGeom>
            <a:avLst/>
            <a:gdLst>
              <a:gd name="T0" fmla="*/ 0 w 6984"/>
              <a:gd name="T1" fmla="*/ 24742 h 20954"/>
              <a:gd name="T2" fmla="*/ 1652 w 6984"/>
              <a:gd name="T3" fmla="*/ 24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5" name="object 26"/>
          <p:cNvSpPr>
            <a:spLocks/>
          </p:cNvSpPr>
          <p:nvPr/>
        </p:nvSpPr>
        <p:spPr bwMode="auto">
          <a:xfrm>
            <a:off x="9286875" y="623888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6" name="object 27"/>
          <p:cNvSpPr>
            <a:spLocks/>
          </p:cNvSpPr>
          <p:nvPr/>
        </p:nvSpPr>
        <p:spPr bwMode="auto">
          <a:xfrm>
            <a:off x="9286875" y="538163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7" name="object 28"/>
          <p:cNvSpPr>
            <a:spLocks/>
          </p:cNvSpPr>
          <p:nvPr/>
        </p:nvSpPr>
        <p:spPr bwMode="auto">
          <a:xfrm>
            <a:off x="9263063" y="627063"/>
            <a:ext cx="4762" cy="14287"/>
          </a:xfrm>
          <a:custGeom>
            <a:avLst/>
            <a:gdLst>
              <a:gd name="T0" fmla="*/ 0 w 4445"/>
              <a:gd name="T1" fmla="*/ 17973 h 13334"/>
              <a:gd name="T2" fmla="*/ 12170 w 4445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8" name="object 29"/>
          <p:cNvSpPr>
            <a:spLocks/>
          </p:cNvSpPr>
          <p:nvPr/>
        </p:nvSpPr>
        <p:spPr bwMode="auto">
          <a:xfrm>
            <a:off x="9263063" y="460375"/>
            <a:ext cx="4762" cy="12700"/>
          </a:xfrm>
          <a:custGeom>
            <a:avLst/>
            <a:gdLst>
              <a:gd name="T0" fmla="*/ 0 w 4445"/>
              <a:gd name="T1" fmla="*/ 3073 h 13334"/>
              <a:gd name="T2" fmla="*/ 12170 w 4445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29" name="object 30"/>
          <p:cNvSpPr>
            <a:spLocks/>
          </p:cNvSpPr>
          <p:nvPr/>
        </p:nvSpPr>
        <p:spPr bwMode="auto">
          <a:xfrm>
            <a:off x="9263063" y="541338"/>
            <a:ext cx="4762" cy="14287"/>
          </a:xfrm>
          <a:custGeom>
            <a:avLst/>
            <a:gdLst>
              <a:gd name="T0" fmla="*/ 0 w 4445"/>
              <a:gd name="T1" fmla="*/ 17993 h 13334"/>
              <a:gd name="T2" fmla="*/ 12137 w 4445"/>
              <a:gd name="T3" fmla="*/ 1799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0" name="object 31"/>
          <p:cNvSpPr>
            <a:spLocks/>
          </p:cNvSpPr>
          <p:nvPr/>
        </p:nvSpPr>
        <p:spPr bwMode="auto">
          <a:xfrm>
            <a:off x="92837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1" name="object 32"/>
          <p:cNvSpPr>
            <a:spLocks/>
          </p:cNvSpPr>
          <p:nvPr/>
        </p:nvSpPr>
        <p:spPr bwMode="auto">
          <a:xfrm>
            <a:off x="92694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2" name="object 33"/>
          <p:cNvSpPr>
            <a:spLocks/>
          </p:cNvSpPr>
          <p:nvPr/>
        </p:nvSpPr>
        <p:spPr bwMode="auto">
          <a:xfrm>
            <a:off x="9286875" y="549275"/>
            <a:ext cx="6350" cy="7938"/>
          </a:xfrm>
          <a:custGeom>
            <a:avLst/>
            <a:gdLst>
              <a:gd name="T0" fmla="*/ 0 w 6984"/>
              <a:gd name="T1" fmla="*/ 801 h 8890"/>
              <a:gd name="T2" fmla="*/ 1652 w 6984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3" name="object 34"/>
          <p:cNvSpPr>
            <a:spLocks/>
          </p:cNvSpPr>
          <p:nvPr/>
        </p:nvSpPr>
        <p:spPr bwMode="auto">
          <a:xfrm>
            <a:off x="9286875" y="631825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4" name="object 35"/>
          <p:cNvSpPr>
            <a:spLocks/>
          </p:cNvSpPr>
          <p:nvPr/>
        </p:nvSpPr>
        <p:spPr bwMode="auto">
          <a:xfrm>
            <a:off x="9286875" y="463550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5" name="object 38"/>
          <p:cNvSpPr>
            <a:spLocks/>
          </p:cNvSpPr>
          <p:nvPr/>
        </p:nvSpPr>
        <p:spPr bwMode="auto">
          <a:xfrm>
            <a:off x="2841625" y="611188"/>
            <a:ext cx="11113" cy="0"/>
          </a:xfrm>
          <a:custGeom>
            <a:avLst/>
            <a:gdLst>
              <a:gd name="T0" fmla="*/ 0 w 10794"/>
              <a:gd name="T1" fmla="*/ 16000 w 1079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6" name="object 39"/>
          <p:cNvSpPr>
            <a:spLocks/>
          </p:cNvSpPr>
          <p:nvPr/>
        </p:nvSpPr>
        <p:spPr bwMode="auto">
          <a:xfrm>
            <a:off x="2841625" y="595313"/>
            <a:ext cx="3813175" cy="0"/>
          </a:xfrm>
          <a:custGeom>
            <a:avLst/>
            <a:gdLst>
              <a:gd name="T0" fmla="*/ 0 w 3813175"/>
              <a:gd name="T1" fmla="*/ 3812858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7" name="object 40"/>
          <p:cNvSpPr>
            <a:spLocks/>
          </p:cNvSpPr>
          <p:nvPr/>
        </p:nvSpPr>
        <p:spPr bwMode="auto">
          <a:xfrm>
            <a:off x="2846388" y="487363"/>
            <a:ext cx="3833812" cy="92075"/>
          </a:xfrm>
          <a:custGeom>
            <a:avLst/>
            <a:gdLst>
              <a:gd name="T0" fmla="*/ 0 w 3833495"/>
              <a:gd name="T1" fmla="*/ 0 h 92075"/>
              <a:gd name="T2" fmla="*/ 3838250 w 3833495"/>
              <a:gd name="T3" fmla="*/ 0 h 92075"/>
              <a:gd name="T4" fmla="*/ 3838250 w 3833495"/>
              <a:gd name="T5" fmla="*/ 91655 h 92075"/>
              <a:gd name="T6" fmla="*/ 0 w 3833495"/>
              <a:gd name="T7" fmla="*/ 91655 h 92075"/>
              <a:gd name="T8" fmla="*/ 0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8" name="object 41"/>
          <p:cNvSpPr>
            <a:spLocks/>
          </p:cNvSpPr>
          <p:nvPr/>
        </p:nvSpPr>
        <p:spPr bwMode="auto">
          <a:xfrm>
            <a:off x="5483225" y="611188"/>
            <a:ext cx="9525" cy="1587"/>
          </a:xfrm>
          <a:custGeom>
            <a:avLst/>
            <a:gdLst>
              <a:gd name="T0" fmla="*/ 0 w 8889"/>
              <a:gd name="T1" fmla="*/ 259011359 h 634"/>
              <a:gd name="T2" fmla="*/ 24348 w 8889"/>
              <a:gd name="T3" fmla="*/ 25901135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39" name="object 42"/>
          <p:cNvSpPr>
            <a:spLocks/>
          </p:cNvSpPr>
          <p:nvPr/>
        </p:nvSpPr>
        <p:spPr bwMode="auto">
          <a:xfrm>
            <a:off x="6673850" y="611188"/>
            <a:ext cx="9525" cy="1587"/>
          </a:xfrm>
          <a:custGeom>
            <a:avLst/>
            <a:gdLst>
              <a:gd name="T0" fmla="*/ 0 w 8890"/>
              <a:gd name="T1" fmla="*/ 259011359 h 634"/>
              <a:gd name="T2" fmla="*/ 24310 w 8890"/>
              <a:gd name="T3" fmla="*/ 25901135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0" name="object 43"/>
          <p:cNvSpPr>
            <a:spLocks/>
          </p:cNvSpPr>
          <p:nvPr/>
        </p:nvSpPr>
        <p:spPr bwMode="auto">
          <a:xfrm>
            <a:off x="6673850" y="579438"/>
            <a:ext cx="9525" cy="33337"/>
          </a:xfrm>
          <a:custGeom>
            <a:avLst/>
            <a:gdLst>
              <a:gd name="T0" fmla="*/ 0 w 8890"/>
              <a:gd name="T1" fmla="*/ 18840 h 33020"/>
              <a:gd name="T2" fmla="*/ 24310 w 8890"/>
              <a:gd name="T3" fmla="*/ 18840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1" name="object 44"/>
          <p:cNvSpPr>
            <a:spLocks/>
          </p:cNvSpPr>
          <p:nvPr/>
        </p:nvSpPr>
        <p:spPr bwMode="auto">
          <a:xfrm>
            <a:off x="5487988" y="487363"/>
            <a:ext cx="0" cy="92075"/>
          </a:xfrm>
          <a:custGeom>
            <a:avLst/>
            <a:gdLst>
              <a:gd name="T0" fmla="*/ 0 h 91440"/>
              <a:gd name="T1" fmla="*/ 100990 h 9144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noFill/>
          <a:ln w="9918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2" name="object 45"/>
          <p:cNvSpPr>
            <a:spLocks/>
          </p:cNvSpPr>
          <p:nvPr/>
        </p:nvSpPr>
        <p:spPr bwMode="auto">
          <a:xfrm>
            <a:off x="6673850" y="555625"/>
            <a:ext cx="9525" cy="23813"/>
          </a:xfrm>
          <a:custGeom>
            <a:avLst/>
            <a:gdLst>
              <a:gd name="T0" fmla="*/ 0 w 8890"/>
              <a:gd name="T1" fmla="*/ 9888 h 24129"/>
              <a:gd name="T2" fmla="*/ 24310 w 8890"/>
              <a:gd name="T3" fmla="*/ 9888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3" name="object 46"/>
          <p:cNvSpPr>
            <a:spLocks/>
          </p:cNvSpPr>
          <p:nvPr/>
        </p:nvSpPr>
        <p:spPr bwMode="auto">
          <a:xfrm>
            <a:off x="6673850" y="487363"/>
            <a:ext cx="9525" cy="55562"/>
          </a:xfrm>
          <a:custGeom>
            <a:avLst/>
            <a:gdLst>
              <a:gd name="T0" fmla="*/ 12151 w 8890"/>
              <a:gd name="T1" fmla="*/ 0 h 54609"/>
              <a:gd name="T2" fmla="*/ 12151 w 8890"/>
              <a:gd name="T3" fmla="*/ 70216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4" name="object 47"/>
          <p:cNvSpPr>
            <a:spLocks/>
          </p:cNvSpPr>
          <p:nvPr/>
        </p:nvSpPr>
        <p:spPr bwMode="auto">
          <a:xfrm>
            <a:off x="55022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5" name="object 48"/>
          <p:cNvSpPr>
            <a:spLocks/>
          </p:cNvSpPr>
          <p:nvPr/>
        </p:nvSpPr>
        <p:spPr bwMode="auto">
          <a:xfrm>
            <a:off x="66913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6" name="object 49"/>
          <p:cNvSpPr>
            <a:spLocks/>
          </p:cNvSpPr>
          <p:nvPr/>
        </p:nvSpPr>
        <p:spPr bwMode="auto">
          <a:xfrm>
            <a:off x="5511800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7" name="object 50"/>
          <p:cNvSpPr>
            <a:spLocks/>
          </p:cNvSpPr>
          <p:nvPr/>
        </p:nvSpPr>
        <p:spPr bwMode="auto">
          <a:xfrm>
            <a:off x="6702425" y="455613"/>
            <a:ext cx="6350" cy="22225"/>
          </a:xfrm>
          <a:custGeom>
            <a:avLst/>
            <a:gdLst>
              <a:gd name="T0" fmla="*/ 0 w 6984"/>
              <a:gd name="T1" fmla="*/ 24764 h 20954"/>
              <a:gd name="T2" fmla="*/ 1652 w 6984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8" name="object 51"/>
          <p:cNvSpPr>
            <a:spLocks/>
          </p:cNvSpPr>
          <p:nvPr/>
        </p:nvSpPr>
        <p:spPr bwMode="auto">
          <a:xfrm>
            <a:off x="5511800" y="623888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49" name="object 52"/>
          <p:cNvSpPr>
            <a:spLocks/>
          </p:cNvSpPr>
          <p:nvPr/>
        </p:nvSpPr>
        <p:spPr bwMode="auto">
          <a:xfrm>
            <a:off x="6702425" y="623888"/>
            <a:ext cx="6350" cy="20637"/>
          </a:xfrm>
          <a:custGeom>
            <a:avLst/>
            <a:gdLst>
              <a:gd name="T0" fmla="*/ 0 w 6984"/>
              <a:gd name="T1" fmla="*/ 8144 h 20954"/>
              <a:gd name="T2" fmla="*/ 1652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0" name="object 53"/>
          <p:cNvSpPr>
            <a:spLocks/>
          </p:cNvSpPr>
          <p:nvPr/>
        </p:nvSpPr>
        <p:spPr bwMode="auto">
          <a:xfrm>
            <a:off x="5457825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1" name="object 54"/>
          <p:cNvSpPr>
            <a:spLocks/>
          </p:cNvSpPr>
          <p:nvPr/>
        </p:nvSpPr>
        <p:spPr bwMode="auto">
          <a:xfrm>
            <a:off x="6646863" y="455613"/>
            <a:ext cx="7937" cy="22225"/>
          </a:xfrm>
          <a:custGeom>
            <a:avLst/>
            <a:gdLst>
              <a:gd name="T0" fmla="*/ 0 w 6984"/>
              <a:gd name="T1" fmla="*/ 24764 h 20954"/>
              <a:gd name="T2" fmla="*/ 46883 w 6984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2" name="object 55"/>
          <p:cNvSpPr>
            <a:spLocks/>
          </p:cNvSpPr>
          <p:nvPr/>
        </p:nvSpPr>
        <p:spPr bwMode="auto">
          <a:xfrm>
            <a:off x="5511800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3" name="object 56"/>
          <p:cNvSpPr>
            <a:spLocks/>
          </p:cNvSpPr>
          <p:nvPr/>
        </p:nvSpPr>
        <p:spPr bwMode="auto">
          <a:xfrm>
            <a:off x="6702425" y="538163"/>
            <a:ext cx="6350" cy="20637"/>
          </a:xfrm>
          <a:custGeom>
            <a:avLst/>
            <a:gdLst>
              <a:gd name="T0" fmla="*/ 0 w 6984"/>
              <a:gd name="T1" fmla="*/ 8138 h 20954"/>
              <a:gd name="T2" fmla="*/ 1652 w 6984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4" name="object 57"/>
          <p:cNvSpPr>
            <a:spLocks/>
          </p:cNvSpPr>
          <p:nvPr/>
        </p:nvSpPr>
        <p:spPr bwMode="auto">
          <a:xfrm>
            <a:off x="5457825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5" name="object 58"/>
          <p:cNvSpPr>
            <a:spLocks/>
          </p:cNvSpPr>
          <p:nvPr/>
        </p:nvSpPr>
        <p:spPr bwMode="auto">
          <a:xfrm>
            <a:off x="6646863" y="538163"/>
            <a:ext cx="7937" cy="20637"/>
          </a:xfrm>
          <a:custGeom>
            <a:avLst/>
            <a:gdLst>
              <a:gd name="T0" fmla="*/ 0 w 6984"/>
              <a:gd name="T1" fmla="*/ 8138 h 20954"/>
              <a:gd name="T2" fmla="*/ 46883 w 6984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6" name="object 59"/>
          <p:cNvSpPr>
            <a:spLocks/>
          </p:cNvSpPr>
          <p:nvPr/>
        </p:nvSpPr>
        <p:spPr bwMode="auto">
          <a:xfrm>
            <a:off x="5457825" y="623888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7" name="object 60"/>
          <p:cNvSpPr>
            <a:spLocks/>
          </p:cNvSpPr>
          <p:nvPr/>
        </p:nvSpPr>
        <p:spPr bwMode="auto">
          <a:xfrm>
            <a:off x="6646863" y="623888"/>
            <a:ext cx="7937" cy="20637"/>
          </a:xfrm>
          <a:custGeom>
            <a:avLst/>
            <a:gdLst>
              <a:gd name="T0" fmla="*/ 0 w 6984"/>
              <a:gd name="T1" fmla="*/ 8144 h 20954"/>
              <a:gd name="T2" fmla="*/ 46883 w 6984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8" name="object 61"/>
          <p:cNvSpPr>
            <a:spLocks/>
          </p:cNvSpPr>
          <p:nvPr/>
        </p:nvSpPr>
        <p:spPr bwMode="auto">
          <a:xfrm>
            <a:off x="5483225" y="627063"/>
            <a:ext cx="9525" cy="14287"/>
          </a:xfrm>
          <a:custGeom>
            <a:avLst/>
            <a:gdLst>
              <a:gd name="T0" fmla="*/ 0 w 8889"/>
              <a:gd name="T1" fmla="*/ 17973 h 13334"/>
              <a:gd name="T2" fmla="*/ 24348 w 8889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59" name="object 62"/>
          <p:cNvSpPr>
            <a:spLocks/>
          </p:cNvSpPr>
          <p:nvPr/>
        </p:nvSpPr>
        <p:spPr bwMode="auto">
          <a:xfrm>
            <a:off x="6673850" y="627063"/>
            <a:ext cx="9525" cy="14287"/>
          </a:xfrm>
          <a:custGeom>
            <a:avLst/>
            <a:gdLst>
              <a:gd name="T0" fmla="*/ 0 w 8890"/>
              <a:gd name="T1" fmla="*/ 17973 h 13334"/>
              <a:gd name="T2" fmla="*/ 24310 w 8890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0" name="object 63"/>
          <p:cNvSpPr>
            <a:spLocks/>
          </p:cNvSpPr>
          <p:nvPr/>
        </p:nvSpPr>
        <p:spPr bwMode="auto">
          <a:xfrm>
            <a:off x="5483225" y="460375"/>
            <a:ext cx="9525" cy="12700"/>
          </a:xfrm>
          <a:custGeom>
            <a:avLst/>
            <a:gdLst>
              <a:gd name="T0" fmla="*/ 0 w 8889"/>
              <a:gd name="T1" fmla="*/ 3073 h 13334"/>
              <a:gd name="T2" fmla="*/ 24348 w 8889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1" name="object 64"/>
          <p:cNvSpPr>
            <a:spLocks/>
          </p:cNvSpPr>
          <p:nvPr/>
        </p:nvSpPr>
        <p:spPr bwMode="auto">
          <a:xfrm>
            <a:off x="6673850" y="460375"/>
            <a:ext cx="9525" cy="12700"/>
          </a:xfrm>
          <a:custGeom>
            <a:avLst/>
            <a:gdLst>
              <a:gd name="T0" fmla="*/ 0 w 8890"/>
              <a:gd name="T1" fmla="*/ 3073 h 13334"/>
              <a:gd name="T2" fmla="*/ 24310 w 8890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2" name="object 65"/>
          <p:cNvSpPr>
            <a:spLocks/>
          </p:cNvSpPr>
          <p:nvPr/>
        </p:nvSpPr>
        <p:spPr bwMode="auto">
          <a:xfrm>
            <a:off x="5483225" y="541338"/>
            <a:ext cx="9525" cy="14287"/>
          </a:xfrm>
          <a:custGeom>
            <a:avLst/>
            <a:gdLst>
              <a:gd name="T0" fmla="*/ 0 w 8889"/>
              <a:gd name="T1" fmla="*/ 17973 h 13334"/>
              <a:gd name="T2" fmla="*/ 24348 w 8889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3" name="object 66"/>
          <p:cNvSpPr>
            <a:spLocks/>
          </p:cNvSpPr>
          <p:nvPr/>
        </p:nvSpPr>
        <p:spPr bwMode="auto">
          <a:xfrm>
            <a:off x="6673850" y="541338"/>
            <a:ext cx="9525" cy="14287"/>
          </a:xfrm>
          <a:custGeom>
            <a:avLst/>
            <a:gdLst>
              <a:gd name="T0" fmla="*/ 0 w 8890"/>
              <a:gd name="T1" fmla="*/ 17973 h 13334"/>
              <a:gd name="T2" fmla="*/ 24310 w 8890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4" name="object 67"/>
          <p:cNvSpPr>
            <a:spLocks/>
          </p:cNvSpPr>
          <p:nvPr/>
        </p:nvSpPr>
        <p:spPr bwMode="auto">
          <a:xfrm>
            <a:off x="55086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5" name="object 68"/>
          <p:cNvSpPr>
            <a:spLocks/>
          </p:cNvSpPr>
          <p:nvPr/>
        </p:nvSpPr>
        <p:spPr bwMode="auto">
          <a:xfrm>
            <a:off x="6699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6" name="object 69"/>
          <p:cNvSpPr>
            <a:spLocks/>
          </p:cNvSpPr>
          <p:nvPr/>
        </p:nvSpPr>
        <p:spPr bwMode="auto">
          <a:xfrm>
            <a:off x="54943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7" name="object 70"/>
          <p:cNvSpPr>
            <a:spLocks/>
          </p:cNvSpPr>
          <p:nvPr/>
        </p:nvSpPr>
        <p:spPr bwMode="auto">
          <a:xfrm>
            <a:off x="6684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8" name="object 71"/>
          <p:cNvSpPr>
            <a:spLocks/>
          </p:cNvSpPr>
          <p:nvPr/>
        </p:nvSpPr>
        <p:spPr bwMode="auto">
          <a:xfrm>
            <a:off x="54737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69" name="object 72"/>
          <p:cNvSpPr>
            <a:spLocks/>
          </p:cNvSpPr>
          <p:nvPr/>
        </p:nvSpPr>
        <p:spPr bwMode="auto">
          <a:xfrm>
            <a:off x="666432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0" name="object 73"/>
          <p:cNvSpPr>
            <a:spLocks/>
          </p:cNvSpPr>
          <p:nvPr/>
        </p:nvSpPr>
        <p:spPr bwMode="auto">
          <a:xfrm>
            <a:off x="54816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1" name="object 74"/>
          <p:cNvSpPr>
            <a:spLocks/>
          </p:cNvSpPr>
          <p:nvPr/>
        </p:nvSpPr>
        <p:spPr bwMode="auto">
          <a:xfrm>
            <a:off x="6670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2" name="object 75"/>
          <p:cNvSpPr>
            <a:spLocks/>
          </p:cNvSpPr>
          <p:nvPr/>
        </p:nvSpPr>
        <p:spPr bwMode="auto">
          <a:xfrm>
            <a:off x="546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3" name="object 76"/>
          <p:cNvSpPr>
            <a:spLocks/>
          </p:cNvSpPr>
          <p:nvPr/>
        </p:nvSpPr>
        <p:spPr bwMode="auto">
          <a:xfrm>
            <a:off x="6656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4" name="object 77"/>
          <p:cNvSpPr>
            <a:spLocks/>
          </p:cNvSpPr>
          <p:nvPr/>
        </p:nvSpPr>
        <p:spPr bwMode="auto">
          <a:xfrm>
            <a:off x="5511800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5" name="object 78"/>
          <p:cNvSpPr>
            <a:spLocks/>
          </p:cNvSpPr>
          <p:nvPr/>
        </p:nvSpPr>
        <p:spPr bwMode="auto">
          <a:xfrm>
            <a:off x="6702425" y="549275"/>
            <a:ext cx="6350" cy="7938"/>
          </a:xfrm>
          <a:custGeom>
            <a:avLst/>
            <a:gdLst>
              <a:gd name="T0" fmla="*/ 0 w 6984"/>
              <a:gd name="T1" fmla="*/ 801 h 8890"/>
              <a:gd name="T2" fmla="*/ 1652 w 6984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6" name="object 79"/>
          <p:cNvSpPr>
            <a:spLocks/>
          </p:cNvSpPr>
          <p:nvPr/>
        </p:nvSpPr>
        <p:spPr bwMode="auto">
          <a:xfrm>
            <a:off x="5511800" y="631825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7" name="object 80"/>
          <p:cNvSpPr>
            <a:spLocks/>
          </p:cNvSpPr>
          <p:nvPr/>
        </p:nvSpPr>
        <p:spPr bwMode="auto">
          <a:xfrm>
            <a:off x="6702425" y="631825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8" name="object 81"/>
          <p:cNvSpPr>
            <a:spLocks/>
          </p:cNvSpPr>
          <p:nvPr/>
        </p:nvSpPr>
        <p:spPr bwMode="auto">
          <a:xfrm>
            <a:off x="5511800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79" name="object 82"/>
          <p:cNvSpPr>
            <a:spLocks/>
          </p:cNvSpPr>
          <p:nvPr/>
        </p:nvSpPr>
        <p:spPr bwMode="auto">
          <a:xfrm>
            <a:off x="6702425" y="463550"/>
            <a:ext cx="6350" cy="9525"/>
          </a:xfrm>
          <a:custGeom>
            <a:avLst/>
            <a:gdLst>
              <a:gd name="T0" fmla="*/ 0 w 6984"/>
              <a:gd name="T1" fmla="*/ 12329 h 8890"/>
              <a:gd name="T2" fmla="*/ 1652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0" name="object 83"/>
          <p:cNvSpPr>
            <a:spLocks/>
          </p:cNvSpPr>
          <p:nvPr/>
        </p:nvSpPr>
        <p:spPr bwMode="auto">
          <a:xfrm>
            <a:off x="5457825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1" name="object 84"/>
          <p:cNvSpPr>
            <a:spLocks/>
          </p:cNvSpPr>
          <p:nvPr/>
        </p:nvSpPr>
        <p:spPr bwMode="auto">
          <a:xfrm>
            <a:off x="6646863" y="549275"/>
            <a:ext cx="7937" cy="7938"/>
          </a:xfrm>
          <a:custGeom>
            <a:avLst/>
            <a:gdLst>
              <a:gd name="T0" fmla="*/ 0 w 6984"/>
              <a:gd name="T1" fmla="*/ 801 h 8890"/>
              <a:gd name="T2" fmla="*/ 46883 w 6984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2" name="object 85"/>
          <p:cNvSpPr>
            <a:spLocks/>
          </p:cNvSpPr>
          <p:nvPr/>
        </p:nvSpPr>
        <p:spPr bwMode="auto">
          <a:xfrm>
            <a:off x="5457825" y="631825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3" name="object 86"/>
          <p:cNvSpPr>
            <a:spLocks/>
          </p:cNvSpPr>
          <p:nvPr/>
        </p:nvSpPr>
        <p:spPr bwMode="auto">
          <a:xfrm>
            <a:off x="6646863" y="631825"/>
            <a:ext cx="7937" cy="9525"/>
          </a:xfrm>
          <a:custGeom>
            <a:avLst/>
            <a:gdLst>
              <a:gd name="T0" fmla="*/ 0 w 6984"/>
              <a:gd name="T1" fmla="*/ 12329 h 8890"/>
              <a:gd name="T2" fmla="*/ 46883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4" name="object 87"/>
          <p:cNvSpPr>
            <a:spLocks/>
          </p:cNvSpPr>
          <p:nvPr/>
        </p:nvSpPr>
        <p:spPr bwMode="auto">
          <a:xfrm>
            <a:off x="5457825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5" name="object 88"/>
          <p:cNvSpPr>
            <a:spLocks/>
          </p:cNvSpPr>
          <p:nvPr/>
        </p:nvSpPr>
        <p:spPr bwMode="auto">
          <a:xfrm>
            <a:off x="6646863" y="463550"/>
            <a:ext cx="7937" cy="9525"/>
          </a:xfrm>
          <a:custGeom>
            <a:avLst/>
            <a:gdLst>
              <a:gd name="T0" fmla="*/ 0 w 6984"/>
              <a:gd name="T1" fmla="*/ 12329 h 8890"/>
              <a:gd name="T2" fmla="*/ 46883 w 6984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6" name="object 90"/>
          <p:cNvSpPr>
            <a:spLocks/>
          </p:cNvSpPr>
          <p:nvPr/>
        </p:nvSpPr>
        <p:spPr bwMode="auto">
          <a:xfrm>
            <a:off x="4333875" y="555625"/>
            <a:ext cx="9525" cy="23813"/>
          </a:xfrm>
          <a:custGeom>
            <a:avLst/>
            <a:gdLst>
              <a:gd name="T0" fmla="*/ 0 w 8889"/>
              <a:gd name="T1" fmla="*/ 9888 h 24129"/>
              <a:gd name="T2" fmla="*/ 24348 w 8889"/>
              <a:gd name="T3" fmla="*/ 9888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7" name="object 91"/>
          <p:cNvSpPr>
            <a:spLocks/>
          </p:cNvSpPr>
          <p:nvPr/>
        </p:nvSpPr>
        <p:spPr bwMode="auto">
          <a:xfrm>
            <a:off x="4333875" y="487363"/>
            <a:ext cx="9525" cy="55562"/>
          </a:xfrm>
          <a:custGeom>
            <a:avLst/>
            <a:gdLst>
              <a:gd name="T0" fmla="*/ 12175 w 8889"/>
              <a:gd name="T1" fmla="*/ 0 h 54609"/>
              <a:gd name="T2" fmla="*/ 12175 w 8889"/>
              <a:gd name="T3" fmla="*/ 70216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8" name="object 92"/>
          <p:cNvSpPr>
            <a:spLocks/>
          </p:cNvSpPr>
          <p:nvPr/>
        </p:nvSpPr>
        <p:spPr bwMode="auto">
          <a:xfrm>
            <a:off x="4362450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89" name="object 93"/>
          <p:cNvSpPr>
            <a:spLocks/>
          </p:cNvSpPr>
          <p:nvPr/>
        </p:nvSpPr>
        <p:spPr bwMode="auto">
          <a:xfrm>
            <a:off x="4308475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0" name="object 94"/>
          <p:cNvSpPr>
            <a:spLocks/>
          </p:cNvSpPr>
          <p:nvPr/>
        </p:nvSpPr>
        <p:spPr bwMode="auto">
          <a:xfrm>
            <a:off x="4362450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1" name="object 95"/>
          <p:cNvSpPr>
            <a:spLocks/>
          </p:cNvSpPr>
          <p:nvPr/>
        </p:nvSpPr>
        <p:spPr bwMode="auto">
          <a:xfrm>
            <a:off x="4308475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2" name="object 96"/>
          <p:cNvSpPr>
            <a:spLocks/>
          </p:cNvSpPr>
          <p:nvPr/>
        </p:nvSpPr>
        <p:spPr bwMode="auto">
          <a:xfrm>
            <a:off x="4333875" y="460375"/>
            <a:ext cx="9525" cy="12700"/>
          </a:xfrm>
          <a:custGeom>
            <a:avLst/>
            <a:gdLst>
              <a:gd name="T0" fmla="*/ 0 w 8889"/>
              <a:gd name="T1" fmla="*/ 3073 h 13334"/>
              <a:gd name="T2" fmla="*/ 24348 w 8889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3" name="object 97"/>
          <p:cNvSpPr>
            <a:spLocks/>
          </p:cNvSpPr>
          <p:nvPr/>
        </p:nvSpPr>
        <p:spPr bwMode="auto">
          <a:xfrm>
            <a:off x="4333875" y="541338"/>
            <a:ext cx="9525" cy="14287"/>
          </a:xfrm>
          <a:custGeom>
            <a:avLst/>
            <a:gdLst>
              <a:gd name="T0" fmla="*/ 0 w 8889"/>
              <a:gd name="T1" fmla="*/ 17973 h 13334"/>
              <a:gd name="T2" fmla="*/ 24348 w 8889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4" name="object 98"/>
          <p:cNvSpPr>
            <a:spLocks/>
          </p:cNvSpPr>
          <p:nvPr/>
        </p:nvSpPr>
        <p:spPr bwMode="auto">
          <a:xfrm>
            <a:off x="4362450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5" name="object 99"/>
          <p:cNvSpPr>
            <a:spLocks/>
          </p:cNvSpPr>
          <p:nvPr/>
        </p:nvSpPr>
        <p:spPr bwMode="auto">
          <a:xfrm>
            <a:off x="4362450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6" name="object 100"/>
          <p:cNvSpPr>
            <a:spLocks/>
          </p:cNvSpPr>
          <p:nvPr/>
        </p:nvSpPr>
        <p:spPr bwMode="auto">
          <a:xfrm>
            <a:off x="4308475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7" name="object 101"/>
          <p:cNvSpPr>
            <a:spLocks/>
          </p:cNvSpPr>
          <p:nvPr/>
        </p:nvSpPr>
        <p:spPr bwMode="auto">
          <a:xfrm>
            <a:off x="4308475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8" name="object 102"/>
          <p:cNvSpPr>
            <a:spLocks/>
          </p:cNvSpPr>
          <p:nvPr/>
        </p:nvSpPr>
        <p:spPr bwMode="auto">
          <a:xfrm>
            <a:off x="1939925" y="487363"/>
            <a:ext cx="925513" cy="123825"/>
          </a:xfrm>
          <a:custGeom>
            <a:avLst/>
            <a:gdLst>
              <a:gd name="T0" fmla="*/ 921009 w 925830"/>
              <a:gd name="T1" fmla="*/ 0 h 124459"/>
              <a:gd name="T2" fmla="*/ 0 w 925830"/>
              <a:gd name="T3" fmla="*/ 0 h 124459"/>
              <a:gd name="T4" fmla="*/ 0 w 925830"/>
              <a:gd name="T5" fmla="*/ 115138 h 124459"/>
              <a:gd name="T6" fmla="*/ 921009 w 925830"/>
              <a:gd name="T7" fmla="*/ 115138 h 124459"/>
              <a:gd name="T8" fmla="*/ 921009 w 925830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699" name="object 103"/>
          <p:cNvSpPr>
            <a:spLocks/>
          </p:cNvSpPr>
          <p:nvPr/>
        </p:nvSpPr>
        <p:spPr bwMode="auto">
          <a:xfrm>
            <a:off x="1939925" y="577850"/>
            <a:ext cx="909638" cy="33338"/>
          </a:xfrm>
          <a:custGeom>
            <a:avLst/>
            <a:gdLst>
              <a:gd name="T0" fmla="*/ 895972 w 910589"/>
              <a:gd name="T1" fmla="*/ 28530 h 33654"/>
              <a:gd name="T2" fmla="*/ 887471 w 910589"/>
              <a:gd name="T3" fmla="*/ 28530 h 33654"/>
              <a:gd name="T4" fmla="*/ 887471 w 910589"/>
              <a:gd name="T5" fmla="*/ 28971 h 33654"/>
              <a:gd name="T6" fmla="*/ 895972 w 910589"/>
              <a:gd name="T7" fmla="*/ 28971 h 33654"/>
              <a:gd name="T8" fmla="*/ 895972 w 910589"/>
              <a:gd name="T9" fmla="*/ 28530 h 33654"/>
              <a:gd name="T10" fmla="*/ 868447 w 910589"/>
              <a:gd name="T11" fmla="*/ 0 h 33654"/>
              <a:gd name="T12" fmla="*/ 23279 w 910589"/>
              <a:gd name="T13" fmla="*/ 0 h 33654"/>
              <a:gd name="T14" fmla="*/ 23279 w 910589"/>
              <a:gd name="T15" fmla="*/ 28960 h 33654"/>
              <a:gd name="T16" fmla="*/ 868447 w 910589"/>
              <a:gd name="T17" fmla="*/ 28960 h 33654"/>
              <a:gd name="T18" fmla="*/ 868447 w 910589"/>
              <a:gd name="T19" fmla="*/ 0 h 33654"/>
              <a:gd name="T20" fmla="*/ 4265 w 910589"/>
              <a:gd name="T21" fmla="*/ 28938 h 33654"/>
              <a:gd name="T22" fmla="*/ 0 w 910589"/>
              <a:gd name="T23" fmla="*/ 28938 h 33654"/>
              <a:gd name="T24" fmla="*/ 4265 w 910589"/>
              <a:gd name="T25" fmla="*/ 28960 h 33654"/>
              <a:gd name="T26" fmla="*/ 4265 w 910589"/>
              <a:gd name="T27" fmla="*/ 28938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lnTo>
                  <a:pt x="4330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0" name="object 104"/>
          <p:cNvSpPr>
            <a:spLocks/>
          </p:cNvSpPr>
          <p:nvPr/>
        </p:nvSpPr>
        <p:spPr bwMode="auto">
          <a:xfrm>
            <a:off x="2844800" y="455613"/>
            <a:ext cx="0" cy="188912"/>
          </a:xfrm>
          <a:custGeom>
            <a:avLst/>
            <a:gdLst>
              <a:gd name="T0" fmla="*/ 0 h 189229"/>
              <a:gd name="T1" fmla="*/ 184282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1" name="object 105"/>
          <p:cNvSpPr>
            <a:spLocks/>
          </p:cNvSpPr>
          <p:nvPr/>
        </p:nvSpPr>
        <p:spPr bwMode="auto">
          <a:xfrm>
            <a:off x="28590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2" name="object 106"/>
          <p:cNvSpPr>
            <a:spLocks/>
          </p:cNvSpPr>
          <p:nvPr/>
        </p:nvSpPr>
        <p:spPr bwMode="auto">
          <a:xfrm>
            <a:off x="2868613" y="455613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3" name="object 107"/>
          <p:cNvSpPr>
            <a:spLocks/>
          </p:cNvSpPr>
          <p:nvPr/>
        </p:nvSpPr>
        <p:spPr bwMode="auto">
          <a:xfrm>
            <a:off x="2868613" y="623888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4" name="object 108"/>
          <p:cNvSpPr>
            <a:spLocks/>
          </p:cNvSpPr>
          <p:nvPr/>
        </p:nvSpPr>
        <p:spPr bwMode="auto">
          <a:xfrm>
            <a:off x="2814638" y="455613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5" name="object 109"/>
          <p:cNvSpPr>
            <a:spLocks/>
          </p:cNvSpPr>
          <p:nvPr/>
        </p:nvSpPr>
        <p:spPr bwMode="auto">
          <a:xfrm>
            <a:off x="2868613" y="538163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6" name="object 110"/>
          <p:cNvSpPr>
            <a:spLocks/>
          </p:cNvSpPr>
          <p:nvPr/>
        </p:nvSpPr>
        <p:spPr bwMode="auto">
          <a:xfrm>
            <a:off x="2814638" y="538163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7" name="object 111"/>
          <p:cNvSpPr>
            <a:spLocks/>
          </p:cNvSpPr>
          <p:nvPr/>
        </p:nvSpPr>
        <p:spPr bwMode="auto">
          <a:xfrm>
            <a:off x="2814638" y="623888"/>
            <a:ext cx="7937" cy="20637"/>
          </a:xfrm>
          <a:custGeom>
            <a:avLst/>
            <a:gdLst>
              <a:gd name="T0" fmla="*/ 0 w 6985"/>
              <a:gd name="T1" fmla="*/ 8144 h 20954"/>
              <a:gd name="T2" fmla="*/ 46783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8" name="object 112"/>
          <p:cNvSpPr>
            <a:spLocks/>
          </p:cNvSpPr>
          <p:nvPr/>
        </p:nvSpPr>
        <p:spPr bwMode="auto">
          <a:xfrm>
            <a:off x="28670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09" name="object 113"/>
          <p:cNvSpPr>
            <a:spLocks/>
          </p:cNvSpPr>
          <p:nvPr/>
        </p:nvSpPr>
        <p:spPr bwMode="auto">
          <a:xfrm>
            <a:off x="28527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0" name="object 114"/>
          <p:cNvSpPr>
            <a:spLocks/>
          </p:cNvSpPr>
          <p:nvPr/>
        </p:nvSpPr>
        <p:spPr bwMode="auto">
          <a:xfrm>
            <a:off x="28321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1" name="object 115"/>
          <p:cNvSpPr>
            <a:spLocks/>
          </p:cNvSpPr>
          <p:nvPr/>
        </p:nvSpPr>
        <p:spPr bwMode="auto">
          <a:xfrm>
            <a:off x="28384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2" name="object 116"/>
          <p:cNvSpPr>
            <a:spLocks/>
          </p:cNvSpPr>
          <p:nvPr/>
        </p:nvSpPr>
        <p:spPr bwMode="auto">
          <a:xfrm>
            <a:off x="28241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3" name="object 117"/>
          <p:cNvSpPr>
            <a:spLocks/>
          </p:cNvSpPr>
          <p:nvPr/>
        </p:nvSpPr>
        <p:spPr bwMode="auto">
          <a:xfrm>
            <a:off x="2868613" y="547688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4" name="object 118"/>
          <p:cNvSpPr>
            <a:spLocks/>
          </p:cNvSpPr>
          <p:nvPr/>
        </p:nvSpPr>
        <p:spPr bwMode="auto">
          <a:xfrm>
            <a:off x="2868613" y="631825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5" name="object 119"/>
          <p:cNvSpPr>
            <a:spLocks/>
          </p:cNvSpPr>
          <p:nvPr/>
        </p:nvSpPr>
        <p:spPr bwMode="auto">
          <a:xfrm>
            <a:off x="2868613" y="463550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6" name="object 120"/>
          <p:cNvSpPr>
            <a:spLocks/>
          </p:cNvSpPr>
          <p:nvPr/>
        </p:nvSpPr>
        <p:spPr bwMode="auto">
          <a:xfrm>
            <a:off x="2814638" y="547688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7" name="object 121"/>
          <p:cNvSpPr>
            <a:spLocks/>
          </p:cNvSpPr>
          <p:nvPr/>
        </p:nvSpPr>
        <p:spPr bwMode="auto">
          <a:xfrm>
            <a:off x="2814638" y="631825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8" name="object 122"/>
          <p:cNvSpPr>
            <a:spLocks/>
          </p:cNvSpPr>
          <p:nvPr/>
        </p:nvSpPr>
        <p:spPr bwMode="auto">
          <a:xfrm>
            <a:off x="2814638" y="463550"/>
            <a:ext cx="7937" cy="9525"/>
          </a:xfrm>
          <a:custGeom>
            <a:avLst/>
            <a:gdLst>
              <a:gd name="T0" fmla="*/ 0 w 6985"/>
              <a:gd name="T1" fmla="*/ 12329 h 8890"/>
              <a:gd name="T2" fmla="*/ 46783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19" name="object 123"/>
          <p:cNvSpPr>
            <a:spLocks/>
          </p:cNvSpPr>
          <p:nvPr/>
        </p:nvSpPr>
        <p:spPr bwMode="auto">
          <a:xfrm>
            <a:off x="19542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0" name="object 124"/>
          <p:cNvSpPr>
            <a:spLocks/>
          </p:cNvSpPr>
          <p:nvPr/>
        </p:nvSpPr>
        <p:spPr bwMode="auto">
          <a:xfrm>
            <a:off x="1963738" y="455613"/>
            <a:ext cx="6350" cy="22225"/>
          </a:xfrm>
          <a:custGeom>
            <a:avLst/>
            <a:gdLst>
              <a:gd name="T0" fmla="*/ 0 w 6985"/>
              <a:gd name="T1" fmla="*/ 24742 h 20954"/>
              <a:gd name="T2" fmla="*/ 1649 w 6985"/>
              <a:gd name="T3" fmla="*/ 24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1" name="object 125"/>
          <p:cNvSpPr>
            <a:spLocks/>
          </p:cNvSpPr>
          <p:nvPr/>
        </p:nvSpPr>
        <p:spPr bwMode="auto">
          <a:xfrm>
            <a:off x="1963738" y="623888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2" name="object 126"/>
          <p:cNvSpPr>
            <a:spLocks/>
          </p:cNvSpPr>
          <p:nvPr/>
        </p:nvSpPr>
        <p:spPr bwMode="auto">
          <a:xfrm>
            <a:off x="1963738" y="538163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3" name="object 127"/>
          <p:cNvSpPr>
            <a:spLocks/>
          </p:cNvSpPr>
          <p:nvPr/>
        </p:nvSpPr>
        <p:spPr bwMode="auto">
          <a:xfrm>
            <a:off x="1939925" y="627063"/>
            <a:ext cx="4763" cy="14287"/>
          </a:xfrm>
          <a:custGeom>
            <a:avLst/>
            <a:gdLst>
              <a:gd name="T0" fmla="*/ 0 w 4444"/>
              <a:gd name="T1" fmla="*/ 17973 h 13334"/>
              <a:gd name="T2" fmla="*/ 12248 w 4444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4" name="object 128"/>
          <p:cNvSpPr>
            <a:spLocks/>
          </p:cNvSpPr>
          <p:nvPr/>
        </p:nvSpPr>
        <p:spPr bwMode="auto">
          <a:xfrm>
            <a:off x="1939925" y="460375"/>
            <a:ext cx="4763" cy="12700"/>
          </a:xfrm>
          <a:custGeom>
            <a:avLst/>
            <a:gdLst>
              <a:gd name="T0" fmla="*/ 0 w 4444"/>
              <a:gd name="T1" fmla="*/ 3073 h 13334"/>
              <a:gd name="T2" fmla="*/ 12248 w 4444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5" name="object 129"/>
          <p:cNvSpPr>
            <a:spLocks/>
          </p:cNvSpPr>
          <p:nvPr/>
        </p:nvSpPr>
        <p:spPr bwMode="auto">
          <a:xfrm>
            <a:off x="1939925" y="541338"/>
            <a:ext cx="4763" cy="14287"/>
          </a:xfrm>
          <a:custGeom>
            <a:avLst/>
            <a:gdLst>
              <a:gd name="T0" fmla="*/ 0 w 4444"/>
              <a:gd name="T1" fmla="*/ 17993 h 13334"/>
              <a:gd name="T2" fmla="*/ 12214 w 4444"/>
              <a:gd name="T3" fmla="*/ 1799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6" name="object 130"/>
          <p:cNvSpPr>
            <a:spLocks/>
          </p:cNvSpPr>
          <p:nvPr/>
        </p:nvSpPr>
        <p:spPr bwMode="auto">
          <a:xfrm>
            <a:off x="1960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7" name="object 131"/>
          <p:cNvSpPr>
            <a:spLocks/>
          </p:cNvSpPr>
          <p:nvPr/>
        </p:nvSpPr>
        <p:spPr bwMode="auto">
          <a:xfrm>
            <a:off x="19462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8" name="object 132"/>
          <p:cNvSpPr>
            <a:spLocks/>
          </p:cNvSpPr>
          <p:nvPr/>
        </p:nvSpPr>
        <p:spPr bwMode="auto">
          <a:xfrm>
            <a:off x="1963738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29" name="object 133"/>
          <p:cNvSpPr>
            <a:spLocks/>
          </p:cNvSpPr>
          <p:nvPr/>
        </p:nvSpPr>
        <p:spPr bwMode="auto">
          <a:xfrm>
            <a:off x="1963738" y="631825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0" name="object 134"/>
          <p:cNvSpPr>
            <a:spLocks/>
          </p:cNvSpPr>
          <p:nvPr/>
        </p:nvSpPr>
        <p:spPr bwMode="auto">
          <a:xfrm>
            <a:off x="1963738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1" name="object 135"/>
          <p:cNvSpPr>
            <a:spLocks/>
          </p:cNvSpPr>
          <p:nvPr/>
        </p:nvSpPr>
        <p:spPr bwMode="auto">
          <a:xfrm>
            <a:off x="3357563" y="611188"/>
            <a:ext cx="9525" cy="1587"/>
          </a:xfrm>
          <a:custGeom>
            <a:avLst/>
            <a:gdLst>
              <a:gd name="T0" fmla="*/ 0 w 8889"/>
              <a:gd name="T1" fmla="*/ 259011359 h 634"/>
              <a:gd name="T2" fmla="*/ 24348 w 8889"/>
              <a:gd name="T3" fmla="*/ 25901135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2" name="object 136"/>
          <p:cNvSpPr>
            <a:spLocks/>
          </p:cNvSpPr>
          <p:nvPr/>
        </p:nvSpPr>
        <p:spPr bwMode="auto">
          <a:xfrm>
            <a:off x="3357563" y="579438"/>
            <a:ext cx="9525" cy="33337"/>
          </a:xfrm>
          <a:custGeom>
            <a:avLst/>
            <a:gdLst>
              <a:gd name="T0" fmla="*/ 0 w 8889"/>
              <a:gd name="T1" fmla="*/ 18840 h 33020"/>
              <a:gd name="T2" fmla="*/ 24348 w 8889"/>
              <a:gd name="T3" fmla="*/ 18840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3" name="object 137"/>
          <p:cNvSpPr>
            <a:spLocks/>
          </p:cNvSpPr>
          <p:nvPr/>
        </p:nvSpPr>
        <p:spPr bwMode="auto">
          <a:xfrm>
            <a:off x="3357563" y="555625"/>
            <a:ext cx="9525" cy="23813"/>
          </a:xfrm>
          <a:custGeom>
            <a:avLst/>
            <a:gdLst>
              <a:gd name="T0" fmla="*/ 0 w 8889"/>
              <a:gd name="T1" fmla="*/ 9888 h 24129"/>
              <a:gd name="T2" fmla="*/ 24348 w 8889"/>
              <a:gd name="T3" fmla="*/ 9888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4" name="object 138"/>
          <p:cNvSpPr>
            <a:spLocks/>
          </p:cNvSpPr>
          <p:nvPr/>
        </p:nvSpPr>
        <p:spPr bwMode="auto">
          <a:xfrm>
            <a:off x="3357563" y="487363"/>
            <a:ext cx="9525" cy="55562"/>
          </a:xfrm>
          <a:custGeom>
            <a:avLst/>
            <a:gdLst>
              <a:gd name="T0" fmla="*/ 12175 w 8889"/>
              <a:gd name="T1" fmla="*/ 0 h 54609"/>
              <a:gd name="T2" fmla="*/ 12175 w 8889"/>
              <a:gd name="T3" fmla="*/ 70216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5" name="object 139"/>
          <p:cNvSpPr>
            <a:spLocks/>
          </p:cNvSpPr>
          <p:nvPr/>
        </p:nvSpPr>
        <p:spPr bwMode="auto">
          <a:xfrm>
            <a:off x="33766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6" name="object 140"/>
          <p:cNvSpPr>
            <a:spLocks/>
          </p:cNvSpPr>
          <p:nvPr/>
        </p:nvSpPr>
        <p:spPr bwMode="auto">
          <a:xfrm>
            <a:off x="3386138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7" name="object 141"/>
          <p:cNvSpPr>
            <a:spLocks/>
          </p:cNvSpPr>
          <p:nvPr/>
        </p:nvSpPr>
        <p:spPr bwMode="auto">
          <a:xfrm>
            <a:off x="3386138" y="623888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8" name="object 142"/>
          <p:cNvSpPr>
            <a:spLocks/>
          </p:cNvSpPr>
          <p:nvPr/>
        </p:nvSpPr>
        <p:spPr bwMode="auto">
          <a:xfrm>
            <a:off x="3332163" y="455613"/>
            <a:ext cx="6350" cy="22225"/>
          </a:xfrm>
          <a:custGeom>
            <a:avLst/>
            <a:gdLst>
              <a:gd name="T0" fmla="*/ 0 w 6985"/>
              <a:gd name="T1" fmla="*/ 24764 h 20954"/>
              <a:gd name="T2" fmla="*/ 1649 w 6985"/>
              <a:gd name="T3" fmla="*/ 2476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39" name="object 143"/>
          <p:cNvSpPr>
            <a:spLocks/>
          </p:cNvSpPr>
          <p:nvPr/>
        </p:nvSpPr>
        <p:spPr bwMode="auto">
          <a:xfrm>
            <a:off x="3386138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0" name="object 144"/>
          <p:cNvSpPr>
            <a:spLocks/>
          </p:cNvSpPr>
          <p:nvPr/>
        </p:nvSpPr>
        <p:spPr bwMode="auto">
          <a:xfrm>
            <a:off x="3332163" y="538163"/>
            <a:ext cx="6350" cy="20637"/>
          </a:xfrm>
          <a:custGeom>
            <a:avLst/>
            <a:gdLst>
              <a:gd name="T0" fmla="*/ 0 w 6985"/>
              <a:gd name="T1" fmla="*/ 8138 h 20954"/>
              <a:gd name="T2" fmla="*/ 1649 w 6985"/>
              <a:gd name="T3" fmla="*/ 813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1" name="object 145"/>
          <p:cNvSpPr>
            <a:spLocks/>
          </p:cNvSpPr>
          <p:nvPr/>
        </p:nvSpPr>
        <p:spPr bwMode="auto">
          <a:xfrm>
            <a:off x="3332163" y="623888"/>
            <a:ext cx="6350" cy="20637"/>
          </a:xfrm>
          <a:custGeom>
            <a:avLst/>
            <a:gdLst>
              <a:gd name="T0" fmla="*/ 0 w 6985"/>
              <a:gd name="T1" fmla="*/ 8144 h 20954"/>
              <a:gd name="T2" fmla="*/ 1649 w 6985"/>
              <a:gd name="T3" fmla="*/ 814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2" name="object 146"/>
          <p:cNvSpPr>
            <a:spLocks/>
          </p:cNvSpPr>
          <p:nvPr/>
        </p:nvSpPr>
        <p:spPr bwMode="auto">
          <a:xfrm>
            <a:off x="3357563" y="627063"/>
            <a:ext cx="9525" cy="14287"/>
          </a:xfrm>
          <a:custGeom>
            <a:avLst/>
            <a:gdLst>
              <a:gd name="T0" fmla="*/ 0 w 8889"/>
              <a:gd name="T1" fmla="*/ 17973 h 13334"/>
              <a:gd name="T2" fmla="*/ 24348 w 8889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3" name="object 147"/>
          <p:cNvSpPr>
            <a:spLocks/>
          </p:cNvSpPr>
          <p:nvPr/>
        </p:nvSpPr>
        <p:spPr bwMode="auto">
          <a:xfrm>
            <a:off x="3357563" y="460375"/>
            <a:ext cx="9525" cy="12700"/>
          </a:xfrm>
          <a:custGeom>
            <a:avLst/>
            <a:gdLst>
              <a:gd name="T0" fmla="*/ 0 w 8889"/>
              <a:gd name="T1" fmla="*/ 3073 h 13334"/>
              <a:gd name="T2" fmla="*/ 24348 w 8889"/>
              <a:gd name="T3" fmla="*/ 30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4" name="object 148"/>
          <p:cNvSpPr>
            <a:spLocks/>
          </p:cNvSpPr>
          <p:nvPr/>
        </p:nvSpPr>
        <p:spPr bwMode="auto">
          <a:xfrm>
            <a:off x="3357563" y="541338"/>
            <a:ext cx="9525" cy="14287"/>
          </a:xfrm>
          <a:custGeom>
            <a:avLst/>
            <a:gdLst>
              <a:gd name="T0" fmla="*/ 0 w 8889"/>
              <a:gd name="T1" fmla="*/ 17973 h 13334"/>
              <a:gd name="T2" fmla="*/ 24348 w 8889"/>
              <a:gd name="T3" fmla="*/ 179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5" name="object 149"/>
          <p:cNvSpPr>
            <a:spLocks/>
          </p:cNvSpPr>
          <p:nvPr/>
        </p:nvSpPr>
        <p:spPr bwMode="auto">
          <a:xfrm>
            <a:off x="3382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6" name="object 150"/>
          <p:cNvSpPr>
            <a:spLocks/>
          </p:cNvSpPr>
          <p:nvPr/>
        </p:nvSpPr>
        <p:spPr bwMode="auto">
          <a:xfrm>
            <a:off x="3368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7" name="object 151"/>
          <p:cNvSpPr>
            <a:spLocks/>
          </p:cNvSpPr>
          <p:nvPr/>
        </p:nvSpPr>
        <p:spPr bwMode="auto">
          <a:xfrm>
            <a:off x="33480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8" name="object 152"/>
          <p:cNvSpPr>
            <a:spLocks/>
          </p:cNvSpPr>
          <p:nvPr/>
        </p:nvSpPr>
        <p:spPr bwMode="auto">
          <a:xfrm>
            <a:off x="3354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49" name="object 153"/>
          <p:cNvSpPr>
            <a:spLocks/>
          </p:cNvSpPr>
          <p:nvPr/>
        </p:nvSpPr>
        <p:spPr bwMode="auto">
          <a:xfrm>
            <a:off x="33416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0" name="object 154"/>
          <p:cNvSpPr>
            <a:spLocks/>
          </p:cNvSpPr>
          <p:nvPr/>
        </p:nvSpPr>
        <p:spPr bwMode="auto">
          <a:xfrm>
            <a:off x="3386138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1" name="object 155"/>
          <p:cNvSpPr>
            <a:spLocks/>
          </p:cNvSpPr>
          <p:nvPr/>
        </p:nvSpPr>
        <p:spPr bwMode="auto">
          <a:xfrm>
            <a:off x="3386138" y="631825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2" name="object 156"/>
          <p:cNvSpPr>
            <a:spLocks/>
          </p:cNvSpPr>
          <p:nvPr/>
        </p:nvSpPr>
        <p:spPr bwMode="auto">
          <a:xfrm>
            <a:off x="3386138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3" name="object 157"/>
          <p:cNvSpPr>
            <a:spLocks/>
          </p:cNvSpPr>
          <p:nvPr/>
        </p:nvSpPr>
        <p:spPr bwMode="auto">
          <a:xfrm>
            <a:off x="3332163" y="549275"/>
            <a:ext cx="6350" cy="7938"/>
          </a:xfrm>
          <a:custGeom>
            <a:avLst/>
            <a:gdLst>
              <a:gd name="T0" fmla="*/ 0 w 6985"/>
              <a:gd name="T1" fmla="*/ 801 h 8890"/>
              <a:gd name="T2" fmla="*/ 1649 w 6985"/>
              <a:gd name="T3" fmla="*/ 80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4" name="object 158"/>
          <p:cNvSpPr>
            <a:spLocks/>
          </p:cNvSpPr>
          <p:nvPr/>
        </p:nvSpPr>
        <p:spPr bwMode="auto">
          <a:xfrm>
            <a:off x="3332163" y="631825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5" name="object 159"/>
          <p:cNvSpPr>
            <a:spLocks/>
          </p:cNvSpPr>
          <p:nvPr/>
        </p:nvSpPr>
        <p:spPr bwMode="auto">
          <a:xfrm>
            <a:off x="3332163" y="463550"/>
            <a:ext cx="6350" cy="9525"/>
          </a:xfrm>
          <a:custGeom>
            <a:avLst/>
            <a:gdLst>
              <a:gd name="T0" fmla="*/ 0 w 6985"/>
              <a:gd name="T1" fmla="*/ 12329 h 8890"/>
              <a:gd name="T2" fmla="*/ 1649 w 6985"/>
              <a:gd name="T3" fmla="*/ 1232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6" name="object 160"/>
          <p:cNvSpPr>
            <a:spLocks/>
          </p:cNvSpPr>
          <p:nvPr/>
        </p:nvSpPr>
        <p:spPr bwMode="auto">
          <a:xfrm>
            <a:off x="3082925" y="227013"/>
            <a:ext cx="17463" cy="84137"/>
          </a:xfrm>
          <a:custGeom>
            <a:avLst/>
            <a:gdLst>
              <a:gd name="T0" fmla="*/ 11315 w 17780"/>
              <a:gd name="T1" fmla="*/ 0 h 83820"/>
              <a:gd name="T2" fmla="*/ 1930 w 17780"/>
              <a:gd name="T3" fmla="*/ 0 h 83820"/>
              <a:gd name="T4" fmla="*/ 0 w 17780"/>
              <a:gd name="T5" fmla="*/ 2689 h 83820"/>
              <a:gd name="T6" fmla="*/ 0 w 17780"/>
              <a:gd name="T7" fmla="*/ 85518 h 83820"/>
              <a:gd name="T8" fmla="*/ 1930 w 17780"/>
              <a:gd name="T9" fmla="*/ 88205 h 83820"/>
              <a:gd name="T10" fmla="*/ 11315 w 17780"/>
              <a:gd name="T11" fmla="*/ 88205 h 83820"/>
              <a:gd name="T12" fmla="*/ 13253 w 17780"/>
              <a:gd name="T13" fmla="*/ 85518 h 83820"/>
              <a:gd name="T14" fmla="*/ 13253 w 17780"/>
              <a:gd name="T15" fmla="*/ 2689 h 83820"/>
              <a:gd name="T16" fmla="*/ 11315 w 17780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7" name="object 161"/>
          <p:cNvSpPr>
            <a:spLocks/>
          </p:cNvSpPr>
          <p:nvPr/>
        </p:nvSpPr>
        <p:spPr bwMode="auto">
          <a:xfrm>
            <a:off x="3032125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18763 w 117475"/>
              <a:gd name="T5" fmla="*/ 1263 h 16510"/>
              <a:gd name="T6" fmla="*/ 7629 w 117475"/>
              <a:gd name="T7" fmla="*/ 4894 h 16510"/>
              <a:gd name="T8" fmla="*/ 0 w 117475"/>
              <a:gd name="T9" fmla="*/ 8828 h 16510"/>
              <a:gd name="T10" fmla="*/ 117347 w 117475"/>
              <a:gd name="T11" fmla="*/ 8828 h 16510"/>
              <a:gd name="T12" fmla="*/ 110921 w 117475"/>
              <a:gd name="T13" fmla="*/ 5493 h 16510"/>
              <a:gd name="T14" fmla="*/ 100065 w 117475"/>
              <a:gd name="T15" fmla="*/ 1588 h 16510"/>
              <a:gd name="T16" fmla="*/ 87456 w 117475"/>
              <a:gd name="T17" fmla="*/ 20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8" name="object 162"/>
          <p:cNvSpPr>
            <a:spLocks/>
          </p:cNvSpPr>
          <p:nvPr/>
        </p:nvSpPr>
        <p:spPr bwMode="auto">
          <a:xfrm>
            <a:off x="3027363" y="411163"/>
            <a:ext cx="125412" cy="144462"/>
          </a:xfrm>
          <a:custGeom>
            <a:avLst/>
            <a:gdLst>
              <a:gd name="T0" fmla="*/ 139117 w 124460"/>
              <a:gd name="T1" fmla="*/ 0 h 145415"/>
              <a:gd name="T2" fmla="*/ 0 w 124460"/>
              <a:gd name="T3" fmla="*/ 0 h 145415"/>
              <a:gd name="T4" fmla="*/ 0 w 124460"/>
              <a:gd name="T5" fmla="*/ 83646 h 145415"/>
              <a:gd name="T6" fmla="*/ 18090 w 124460"/>
              <a:gd name="T7" fmla="*/ 117903 h 145415"/>
              <a:gd name="T8" fmla="*/ 139117 w 124460"/>
              <a:gd name="T9" fmla="*/ 131206 h 145415"/>
              <a:gd name="T10" fmla="*/ 139117 w 124460"/>
              <a:gd name="T11" fmla="*/ 0 h 145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59" name="object 163"/>
          <p:cNvSpPr>
            <a:spLocks/>
          </p:cNvSpPr>
          <p:nvPr/>
        </p:nvSpPr>
        <p:spPr bwMode="auto">
          <a:xfrm>
            <a:off x="3027363" y="438150"/>
            <a:ext cx="38100" cy="109538"/>
          </a:xfrm>
          <a:custGeom>
            <a:avLst/>
            <a:gdLst>
              <a:gd name="T0" fmla="*/ 31750 w 38100"/>
              <a:gd name="T1" fmla="*/ 0 h 109220"/>
              <a:gd name="T2" fmla="*/ 0 w 38100"/>
              <a:gd name="T3" fmla="*/ 0 h 109220"/>
              <a:gd name="T4" fmla="*/ 0 w 38100"/>
              <a:gd name="T5" fmla="*/ 50728 h 109220"/>
              <a:gd name="T6" fmla="*/ 7046 w 38100"/>
              <a:gd name="T7" fmla="*/ 94318 h 109220"/>
              <a:gd name="T8" fmla="*/ 38071 w 38100"/>
              <a:gd name="T9" fmla="*/ 113751 h 109220"/>
              <a:gd name="T10" fmla="*/ 33398 w 38100"/>
              <a:gd name="T11" fmla="*/ 101334 h 109220"/>
              <a:gd name="T12" fmla="*/ 31750 w 38100"/>
              <a:gd name="T13" fmla="*/ 87661 h 109220"/>
              <a:gd name="T14" fmla="*/ 31750 w 38100"/>
              <a:gd name="T15" fmla="*/ 0 h 109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0" name="object 164"/>
          <p:cNvSpPr>
            <a:spLocks/>
          </p:cNvSpPr>
          <p:nvPr/>
        </p:nvSpPr>
        <p:spPr bwMode="auto">
          <a:xfrm>
            <a:off x="3059113" y="411163"/>
            <a:ext cx="93662" cy="165100"/>
          </a:xfrm>
          <a:custGeom>
            <a:avLst/>
            <a:gdLst>
              <a:gd name="T0" fmla="*/ 107635 w 92710"/>
              <a:gd name="T1" fmla="*/ 0 h 165100"/>
              <a:gd name="T2" fmla="*/ 0 w 92710"/>
              <a:gd name="T3" fmla="*/ 0 h 165100"/>
              <a:gd name="T4" fmla="*/ 0 w 92710"/>
              <a:gd name="T5" fmla="*/ 112204 h 165100"/>
              <a:gd name="T6" fmla="*/ 18797 w 92710"/>
              <a:gd name="T7" fmla="*/ 150035 h 165100"/>
              <a:gd name="T8" fmla="*/ 107635 w 92710"/>
              <a:gd name="T9" fmla="*/ 164744 h 165100"/>
              <a:gd name="T10" fmla="*/ 107635 w 92710"/>
              <a:gd name="T11" fmla="*/ 0 h 165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1" name="object 165"/>
          <p:cNvSpPr>
            <a:spLocks/>
          </p:cNvSpPr>
          <p:nvPr/>
        </p:nvSpPr>
        <p:spPr bwMode="auto">
          <a:xfrm>
            <a:off x="3027363" y="415925"/>
            <a:ext cx="125412" cy="0"/>
          </a:xfrm>
          <a:custGeom>
            <a:avLst/>
            <a:gdLst>
              <a:gd name="T0" fmla="*/ 0 w 124460"/>
              <a:gd name="T1" fmla="*/ 139117 w 1244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2" name="object 166"/>
          <p:cNvSpPr>
            <a:spLocks/>
          </p:cNvSpPr>
          <p:nvPr/>
        </p:nvSpPr>
        <p:spPr bwMode="auto">
          <a:xfrm>
            <a:off x="2986088" y="409575"/>
            <a:ext cx="207962" cy="0"/>
          </a:xfrm>
          <a:custGeom>
            <a:avLst/>
            <a:gdLst>
              <a:gd name="T0" fmla="*/ 0 w 208914"/>
              <a:gd name="T1" fmla="*/ 194846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3" name="object 167"/>
          <p:cNvSpPr>
            <a:spLocks/>
          </p:cNvSpPr>
          <p:nvPr/>
        </p:nvSpPr>
        <p:spPr bwMode="auto">
          <a:xfrm>
            <a:off x="2984500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4" name="object 168"/>
          <p:cNvSpPr>
            <a:spLocks/>
          </p:cNvSpPr>
          <p:nvPr/>
        </p:nvSpPr>
        <p:spPr bwMode="auto">
          <a:xfrm>
            <a:off x="2986088" y="392113"/>
            <a:ext cx="207962" cy="0"/>
          </a:xfrm>
          <a:custGeom>
            <a:avLst/>
            <a:gdLst>
              <a:gd name="T0" fmla="*/ 0 w 208280"/>
              <a:gd name="T1" fmla="*/ 20320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5" name="object 169"/>
          <p:cNvSpPr>
            <a:spLocks/>
          </p:cNvSpPr>
          <p:nvPr/>
        </p:nvSpPr>
        <p:spPr bwMode="auto">
          <a:xfrm>
            <a:off x="3162300" y="385763"/>
            <a:ext cx="20638" cy="6350"/>
          </a:xfrm>
          <a:custGeom>
            <a:avLst/>
            <a:gdLst>
              <a:gd name="T0" fmla="*/ 0 w 20955"/>
              <a:gd name="T1" fmla="*/ 817 h 6985"/>
              <a:gd name="T2" fmla="*/ 16259 w 20955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6" name="object 170"/>
          <p:cNvSpPr>
            <a:spLocks/>
          </p:cNvSpPr>
          <p:nvPr/>
        </p:nvSpPr>
        <p:spPr bwMode="auto">
          <a:xfrm>
            <a:off x="2995613" y="385763"/>
            <a:ext cx="20637" cy="6350"/>
          </a:xfrm>
          <a:custGeom>
            <a:avLst/>
            <a:gdLst>
              <a:gd name="T0" fmla="*/ 0 w 20955"/>
              <a:gd name="T1" fmla="*/ 817 h 6985"/>
              <a:gd name="T2" fmla="*/ 16257 w 20955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7" name="object 171"/>
          <p:cNvSpPr>
            <a:spLocks/>
          </p:cNvSpPr>
          <p:nvPr/>
        </p:nvSpPr>
        <p:spPr bwMode="auto">
          <a:xfrm>
            <a:off x="3162300" y="438150"/>
            <a:ext cx="20638" cy="7938"/>
          </a:xfrm>
          <a:custGeom>
            <a:avLst/>
            <a:gdLst>
              <a:gd name="T0" fmla="*/ 0 w 20955"/>
              <a:gd name="T1" fmla="*/ 23314 h 6984"/>
              <a:gd name="T2" fmla="*/ 16259 w 20955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8" name="object 172"/>
          <p:cNvSpPr>
            <a:spLocks/>
          </p:cNvSpPr>
          <p:nvPr/>
        </p:nvSpPr>
        <p:spPr bwMode="auto">
          <a:xfrm>
            <a:off x="3081338" y="385763"/>
            <a:ext cx="20637" cy="6350"/>
          </a:xfrm>
          <a:custGeom>
            <a:avLst/>
            <a:gdLst>
              <a:gd name="T0" fmla="*/ 0 w 20955"/>
              <a:gd name="T1" fmla="*/ 817 h 6985"/>
              <a:gd name="T2" fmla="*/ 16247 w 20955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69" name="object 173"/>
          <p:cNvSpPr>
            <a:spLocks/>
          </p:cNvSpPr>
          <p:nvPr/>
        </p:nvSpPr>
        <p:spPr bwMode="auto">
          <a:xfrm>
            <a:off x="3081338" y="438150"/>
            <a:ext cx="20637" cy="7938"/>
          </a:xfrm>
          <a:custGeom>
            <a:avLst/>
            <a:gdLst>
              <a:gd name="T0" fmla="*/ 0 w 20955"/>
              <a:gd name="T1" fmla="*/ 23314 h 6984"/>
              <a:gd name="T2" fmla="*/ 16247 w 20955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0" name="object 174"/>
          <p:cNvSpPr>
            <a:spLocks/>
          </p:cNvSpPr>
          <p:nvPr/>
        </p:nvSpPr>
        <p:spPr bwMode="auto">
          <a:xfrm>
            <a:off x="2995613" y="438150"/>
            <a:ext cx="20637" cy="7938"/>
          </a:xfrm>
          <a:custGeom>
            <a:avLst/>
            <a:gdLst>
              <a:gd name="T0" fmla="*/ 0 w 20955"/>
              <a:gd name="T1" fmla="*/ 23314 h 6984"/>
              <a:gd name="T2" fmla="*/ 16257 w 20955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1" name="object 175"/>
          <p:cNvSpPr>
            <a:spLocks/>
          </p:cNvSpPr>
          <p:nvPr/>
        </p:nvSpPr>
        <p:spPr bwMode="auto">
          <a:xfrm>
            <a:off x="2998788" y="411163"/>
            <a:ext cx="14287" cy="7937"/>
          </a:xfrm>
          <a:custGeom>
            <a:avLst/>
            <a:gdLst>
              <a:gd name="T0" fmla="*/ 0 w 13335"/>
              <a:gd name="T1" fmla="*/ 782 h 8890"/>
              <a:gd name="T2" fmla="*/ 35868 w 13335"/>
              <a:gd name="T3" fmla="*/ 782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2" name="object 176"/>
          <p:cNvSpPr>
            <a:spLocks/>
          </p:cNvSpPr>
          <p:nvPr/>
        </p:nvSpPr>
        <p:spPr bwMode="auto">
          <a:xfrm>
            <a:off x="3167063" y="411163"/>
            <a:ext cx="12700" cy="7937"/>
          </a:xfrm>
          <a:custGeom>
            <a:avLst/>
            <a:gdLst>
              <a:gd name="T0" fmla="*/ 0 w 13335"/>
              <a:gd name="T1" fmla="*/ 782 h 8890"/>
              <a:gd name="T2" fmla="*/ 6133 w 13335"/>
              <a:gd name="T3" fmla="*/ 782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3" name="object 177"/>
          <p:cNvSpPr>
            <a:spLocks/>
          </p:cNvSpPr>
          <p:nvPr/>
        </p:nvSpPr>
        <p:spPr bwMode="auto">
          <a:xfrm>
            <a:off x="2984500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4" name="object 178"/>
          <p:cNvSpPr>
            <a:spLocks/>
          </p:cNvSpPr>
          <p:nvPr/>
        </p:nvSpPr>
        <p:spPr bwMode="auto">
          <a:xfrm>
            <a:off x="2984500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5" name="object 179"/>
          <p:cNvSpPr>
            <a:spLocks/>
          </p:cNvSpPr>
          <p:nvPr/>
        </p:nvSpPr>
        <p:spPr bwMode="auto">
          <a:xfrm>
            <a:off x="2986088" y="438150"/>
            <a:ext cx="207962" cy="0"/>
          </a:xfrm>
          <a:custGeom>
            <a:avLst/>
            <a:gdLst>
              <a:gd name="T0" fmla="*/ 0 w 208914"/>
              <a:gd name="T1" fmla="*/ 194867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6" name="object 180"/>
          <p:cNvSpPr>
            <a:spLocks/>
          </p:cNvSpPr>
          <p:nvPr/>
        </p:nvSpPr>
        <p:spPr bwMode="auto">
          <a:xfrm>
            <a:off x="2984500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7" name="object 181"/>
          <p:cNvSpPr>
            <a:spLocks/>
          </p:cNvSpPr>
          <p:nvPr/>
        </p:nvSpPr>
        <p:spPr bwMode="auto">
          <a:xfrm>
            <a:off x="2986088" y="420688"/>
            <a:ext cx="207962" cy="0"/>
          </a:xfrm>
          <a:custGeom>
            <a:avLst/>
            <a:gdLst>
              <a:gd name="T0" fmla="*/ 0 w 208280"/>
              <a:gd name="T1" fmla="*/ 20320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8" name="object 182"/>
          <p:cNvSpPr>
            <a:spLocks/>
          </p:cNvSpPr>
          <p:nvPr/>
        </p:nvSpPr>
        <p:spPr bwMode="auto">
          <a:xfrm>
            <a:off x="2984500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79" name="object 183"/>
          <p:cNvSpPr>
            <a:spLocks/>
          </p:cNvSpPr>
          <p:nvPr/>
        </p:nvSpPr>
        <p:spPr bwMode="auto">
          <a:xfrm>
            <a:off x="2984500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0" name="object 184"/>
          <p:cNvSpPr>
            <a:spLocks/>
          </p:cNvSpPr>
          <p:nvPr/>
        </p:nvSpPr>
        <p:spPr bwMode="auto">
          <a:xfrm>
            <a:off x="3081338" y="385763"/>
            <a:ext cx="9525" cy="6350"/>
          </a:xfrm>
          <a:custGeom>
            <a:avLst/>
            <a:gdLst>
              <a:gd name="T0" fmla="*/ 0 w 8889"/>
              <a:gd name="T1" fmla="*/ 817 h 6985"/>
              <a:gd name="T2" fmla="*/ 24669 w 8889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1" name="object 185"/>
          <p:cNvSpPr>
            <a:spLocks/>
          </p:cNvSpPr>
          <p:nvPr/>
        </p:nvSpPr>
        <p:spPr bwMode="auto">
          <a:xfrm>
            <a:off x="2998788" y="385763"/>
            <a:ext cx="7937" cy="6350"/>
          </a:xfrm>
          <a:custGeom>
            <a:avLst/>
            <a:gdLst>
              <a:gd name="T0" fmla="*/ 0 w 8889"/>
              <a:gd name="T1" fmla="*/ 817 h 6985"/>
              <a:gd name="T2" fmla="*/ 1599 w 8889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2" name="object 186"/>
          <p:cNvSpPr>
            <a:spLocks/>
          </p:cNvSpPr>
          <p:nvPr/>
        </p:nvSpPr>
        <p:spPr bwMode="auto">
          <a:xfrm>
            <a:off x="3167063" y="385763"/>
            <a:ext cx="7937" cy="6350"/>
          </a:xfrm>
          <a:custGeom>
            <a:avLst/>
            <a:gdLst>
              <a:gd name="T0" fmla="*/ 0 w 8889"/>
              <a:gd name="T1" fmla="*/ 817 h 6985"/>
              <a:gd name="T2" fmla="*/ 1599 w 8889"/>
              <a:gd name="T3" fmla="*/ 817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3" name="object 187"/>
          <p:cNvSpPr>
            <a:spLocks/>
          </p:cNvSpPr>
          <p:nvPr/>
        </p:nvSpPr>
        <p:spPr bwMode="auto">
          <a:xfrm>
            <a:off x="3081338" y="438150"/>
            <a:ext cx="9525" cy="7938"/>
          </a:xfrm>
          <a:custGeom>
            <a:avLst/>
            <a:gdLst>
              <a:gd name="T0" fmla="*/ 0 w 8889"/>
              <a:gd name="T1" fmla="*/ 23314 h 6984"/>
              <a:gd name="T2" fmla="*/ 24669 w 8889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4" name="object 188"/>
          <p:cNvSpPr>
            <a:spLocks/>
          </p:cNvSpPr>
          <p:nvPr/>
        </p:nvSpPr>
        <p:spPr bwMode="auto">
          <a:xfrm>
            <a:off x="2998788" y="438150"/>
            <a:ext cx="7937" cy="7938"/>
          </a:xfrm>
          <a:custGeom>
            <a:avLst/>
            <a:gdLst>
              <a:gd name="T0" fmla="*/ 0 w 8889"/>
              <a:gd name="T1" fmla="*/ 23314 h 6984"/>
              <a:gd name="T2" fmla="*/ 1599 w 8889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5" name="object 189"/>
          <p:cNvSpPr>
            <a:spLocks/>
          </p:cNvSpPr>
          <p:nvPr/>
        </p:nvSpPr>
        <p:spPr bwMode="auto">
          <a:xfrm>
            <a:off x="3167063" y="438150"/>
            <a:ext cx="7937" cy="7938"/>
          </a:xfrm>
          <a:custGeom>
            <a:avLst/>
            <a:gdLst>
              <a:gd name="T0" fmla="*/ 0 w 8889"/>
              <a:gd name="T1" fmla="*/ 23314 h 6984"/>
              <a:gd name="T2" fmla="*/ 1599 w 8889"/>
              <a:gd name="T3" fmla="*/ 23314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6" name="object 190"/>
          <p:cNvSpPr>
            <a:spLocks/>
          </p:cNvSpPr>
          <p:nvPr/>
        </p:nvSpPr>
        <p:spPr bwMode="auto">
          <a:xfrm>
            <a:off x="3041650" y="369888"/>
            <a:ext cx="98425" cy="12700"/>
          </a:xfrm>
          <a:custGeom>
            <a:avLst/>
            <a:gdLst>
              <a:gd name="T0" fmla="*/ 109269 w 97155"/>
              <a:gd name="T1" fmla="*/ 0 h 13970"/>
              <a:gd name="T2" fmla="*/ 8364 w 97155"/>
              <a:gd name="T3" fmla="*/ 0 h 13970"/>
              <a:gd name="T4" fmla="*/ 0 w 97155"/>
              <a:gd name="T5" fmla="*/ 1505 h 13970"/>
              <a:gd name="T6" fmla="*/ 0 w 97155"/>
              <a:gd name="T7" fmla="*/ 3237 h 13970"/>
              <a:gd name="T8" fmla="*/ 117634 w 97155"/>
              <a:gd name="T9" fmla="*/ 3237 h 13970"/>
              <a:gd name="T10" fmla="*/ 117634 w 97155"/>
              <a:gd name="T11" fmla="*/ 1505 h 13970"/>
              <a:gd name="T12" fmla="*/ 109269 w 97155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7" name="object 191"/>
          <p:cNvSpPr>
            <a:spLocks/>
          </p:cNvSpPr>
          <p:nvPr/>
        </p:nvSpPr>
        <p:spPr bwMode="auto">
          <a:xfrm>
            <a:off x="3041650" y="373063"/>
            <a:ext cx="98425" cy="0"/>
          </a:xfrm>
          <a:custGeom>
            <a:avLst/>
            <a:gdLst>
              <a:gd name="T0" fmla="*/ 0 w 97155"/>
              <a:gd name="T1" fmla="*/ 117634 w 971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8" name="object 192"/>
          <p:cNvSpPr>
            <a:spLocks/>
          </p:cNvSpPr>
          <p:nvPr/>
        </p:nvSpPr>
        <p:spPr bwMode="auto">
          <a:xfrm>
            <a:off x="3068638" y="311150"/>
            <a:ext cx="44450" cy="58738"/>
          </a:xfrm>
          <a:custGeom>
            <a:avLst/>
            <a:gdLst>
              <a:gd name="T0" fmla="*/ 57909 w 43180"/>
              <a:gd name="T1" fmla="*/ 0 h 59054"/>
              <a:gd name="T2" fmla="*/ 8729 w 43180"/>
              <a:gd name="T3" fmla="*/ 0 h 59054"/>
              <a:gd name="T4" fmla="*/ 0 w 43180"/>
              <a:gd name="T5" fmla="*/ 5214 h 59054"/>
              <a:gd name="T6" fmla="*/ 0 w 43180"/>
              <a:gd name="T7" fmla="*/ 54137 h 59054"/>
              <a:gd name="T8" fmla="*/ 66680 w 43180"/>
              <a:gd name="T9" fmla="*/ 54137 h 59054"/>
              <a:gd name="T10" fmla="*/ 66680 w 43180"/>
              <a:gd name="T11" fmla="*/ 5214 h 59054"/>
              <a:gd name="T12" fmla="*/ 57909 w 43180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89" name="object 193"/>
          <p:cNvSpPr>
            <a:spLocks/>
          </p:cNvSpPr>
          <p:nvPr/>
        </p:nvSpPr>
        <p:spPr bwMode="auto">
          <a:xfrm>
            <a:off x="3084513" y="227013"/>
            <a:ext cx="9525" cy="1587"/>
          </a:xfrm>
          <a:custGeom>
            <a:avLst/>
            <a:gdLst>
              <a:gd name="T0" fmla="*/ 0 w 8889"/>
              <a:gd name="T1" fmla="*/ 0 h 1270"/>
              <a:gd name="T2" fmla="*/ 0 w 8889"/>
              <a:gd name="T3" fmla="*/ 33401 h 1270"/>
              <a:gd name="T4" fmla="*/ 2649 w 8889"/>
              <a:gd name="T5" fmla="*/ 14022 h 1270"/>
              <a:gd name="T6" fmla="*/ 5909 w 8889"/>
              <a:gd name="T7" fmla="*/ 2478 h 1270"/>
              <a:gd name="T8" fmla="*/ 24127 w 8889"/>
              <a:gd name="T9" fmla="*/ 2478 h 1270"/>
              <a:gd name="T10" fmla="*/ 0 w 8889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0" name="object 194"/>
          <p:cNvSpPr>
            <a:spLocks/>
          </p:cNvSpPr>
          <p:nvPr/>
        </p:nvSpPr>
        <p:spPr bwMode="auto">
          <a:xfrm>
            <a:off x="3084513" y="227013"/>
            <a:ext cx="9525" cy="26987"/>
          </a:xfrm>
          <a:custGeom>
            <a:avLst/>
            <a:gdLst>
              <a:gd name="T0" fmla="*/ 24127 w 8889"/>
              <a:gd name="T1" fmla="*/ 0 h 26035"/>
              <a:gd name="T2" fmla="*/ 5909 w 8889"/>
              <a:gd name="T3" fmla="*/ 0 h 26035"/>
              <a:gd name="T4" fmla="*/ 2649 w 8889"/>
              <a:gd name="T5" fmla="*/ 697 h 26035"/>
              <a:gd name="T6" fmla="*/ 0 w 8889"/>
              <a:gd name="T7" fmla="*/ 1870 h 26035"/>
              <a:gd name="T8" fmla="*/ 0 w 8889"/>
              <a:gd name="T9" fmla="*/ 43855 h 26035"/>
              <a:gd name="T10" fmla="*/ 24127 w 8889"/>
              <a:gd name="T11" fmla="*/ 43855 h 26035"/>
              <a:gd name="T12" fmla="*/ 24127 w 8889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1" name="object 195"/>
          <p:cNvSpPr>
            <a:spLocks/>
          </p:cNvSpPr>
          <p:nvPr/>
        </p:nvSpPr>
        <p:spPr bwMode="auto">
          <a:xfrm>
            <a:off x="3084513" y="309563"/>
            <a:ext cx="3175" cy="1587"/>
          </a:xfrm>
          <a:custGeom>
            <a:avLst/>
            <a:gdLst>
              <a:gd name="T0" fmla="*/ 0 w 2539"/>
              <a:gd name="T1" fmla="*/ 15440 h 1270"/>
              <a:gd name="T2" fmla="*/ 59899 w 2539"/>
              <a:gd name="T3" fmla="*/ 1544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2" name="object 196"/>
          <p:cNvSpPr>
            <a:spLocks/>
          </p:cNvSpPr>
          <p:nvPr/>
        </p:nvSpPr>
        <p:spPr bwMode="auto">
          <a:xfrm>
            <a:off x="3084513" y="287338"/>
            <a:ext cx="9525" cy="23812"/>
          </a:xfrm>
          <a:custGeom>
            <a:avLst/>
            <a:gdLst>
              <a:gd name="T0" fmla="*/ 24127 w 8889"/>
              <a:gd name="T1" fmla="*/ 0 h 24129"/>
              <a:gd name="T2" fmla="*/ 0 w 8889"/>
              <a:gd name="T3" fmla="*/ 0 h 24129"/>
              <a:gd name="T4" fmla="*/ 0 w 8889"/>
              <a:gd name="T5" fmla="*/ 18591 h 24129"/>
              <a:gd name="T6" fmla="*/ 2649 w 8889"/>
              <a:gd name="T7" fmla="*/ 19153 h 24129"/>
              <a:gd name="T8" fmla="*/ 5909 w 8889"/>
              <a:gd name="T9" fmla="*/ 19486 h 24129"/>
              <a:gd name="T10" fmla="*/ 24127 w 8889"/>
              <a:gd name="T11" fmla="*/ 19486 h 24129"/>
              <a:gd name="T12" fmla="*/ 24127 w 8889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3" name="object 197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76193 w 66039"/>
              <a:gd name="T1" fmla="*/ 0 h 9525"/>
              <a:gd name="T2" fmla="*/ 0 w 66039"/>
              <a:gd name="T3" fmla="*/ 0 h 9525"/>
              <a:gd name="T4" fmla="*/ 16774 w 66039"/>
              <a:gd name="T5" fmla="*/ 9334 h 9525"/>
              <a:gd name="T6" fmla="*/ 59416 w 66039"/>
              <a:gd name="T7" fmla="*/ 9334 h 9525"/>
              <a:gd name="T8" fmla="*/ 76193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4" name="object 198"/>
          <p:cNvSpPr>
            <a:spLocks/>
          </p:cNvSpPr>
          <p:nvPr/>
        </p:nvSpPr>
        <p:spPr bwMode="auto">
          <a:xfrm>
            <a:off x="3001963" y="252413"/>
            <a:ext cx="177800" cy="25400"/>
          </a:xfrm>
          <a:custGeom>
            <a:avLst/>
            <a:gdLst>
              <a:gd name="T0" fmla="*/ 172326 w 177800"/>
              <a:gd name="T1" fmla="*/ 0 h 24764"/>
              <a:gd name="T2" fmla="*/ 5422 w 177800"/>
              <a:gd name="T3" fmla="*/ 0 h 24764"/>
              <a:gd name="T4" fmla="*/ 0 w 177800"/>
              <a:gd name="T5" fmla="*/ 7952 h 24764"/>
              <a:gd name="T6" fmla="*/ 0 w 177800"/>
              <a:gd name="T7" fmla="*/ 28125 h 24764"/>
              <a:gd name="T8" fmla="*/ 5422 w 177800"/>
              <a:gd name="T9" fmla="*/ 36076 h 24764"/>
              <a:gd name="T10" fmla="*/ 172326 w 177800"/>
              <a:gd name="T11" fmla="*/ 36076 h 24764"/>
              <a:gd name="T12" fmla="*/ 177761 w 177800"/>
              <a:gd name="T13" fmla="*/ 28125 h 24764"/>
              <a:gd name="T14" fmla="*/ 177761 w 177800"/>
              <a:gd name="T15" fmla="*/ 7952 h 24764"/>
              <a:gd name="T16" fmla="*/ 172326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5" name="object 199"/>
          <p:cNvSpPr>
            <a:spLocks/>
          </p:cNvSpPr>
          <p:nvPr/>
        </p:nvSpPr>
        <p:spPr bwMode="auto">
          <a:xfrm>
            <a:off x="3001963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6" name="object 200"/>
          <p:cNvSpPr>
            <a:spLocks/>
          </p:cNvSpPr>
          <p:nvPr/>
        </p:nvSpPr>
        <p:spPr bwMode="auto">
          <a:xfrm>
            <a:off x="3001963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7" name="object 201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76193 w 66039"/>
              <a:gd name="T1" fmla="*/ 0 h 9525"/>
              <a:gd name="T2" fmla="*/ 0 w 66039"/>
              <a:gd name="T3" fmla="*/ 0 h 9525"/>
              <a:gd name="T4" fmla="*/ 16774 w 66039"/>
              <a:gd name="T5" fmla="*/ 9334 h 9525"/>
              <a:gd name="T6" fmla="*/ 59402 w 66039"/>
              <a:gd name="T7" fmla="*/ 9334 h 9525"/>
              <a:gd name="T8" fmla="*/ 76193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8" name="object 202"/>
          <p:cNvSpPr>
            <a:spLocks/>
          </p:cNvSpPr>
          <p:nvPr/>
        </p:nvSpPr>
        <p:spPr bwMode="auto">
          <a:xfrm>
            <a:off x="3090863" y="311150"/>
            <a:ext cx="22225" cy="58738"/>
          </a:xfrm>
          <a:custGeom>
            <a:avLst/>
            <a:gdLst>
              <a:gd name="T0" fmla="*/ 24598 w 21589"/>
              <a:gd name="T1" fmla="*/ 0 h 59054"/>
              <a:gd name="T2" fmla="*/ 0 w 21589"/>
              <a:gd name="T3" fmla="*/ 0 h 59054"/>
              <a:gd name="T4" fmla="*/ 0 w 21589"/>
              <a:gd name="T5" fmla="*/ 54137 h 59054"/>
              <a:gd name="T6" fmla="*/ 33371 w 21589"/>
              <a:gd name="T7" fmla="*/ 54137 h 59054"/>
              <a:gd name="T8" fmla="*/ 33371 w 21589"/>
              <a:gd name="T9" fmla="*/ 5214 h 59054"/>
              <a:gd name="T10" fmla="*/ 24598 w 21589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799" name="object 203"/>
          <p:cNvSpPr>
            <a:spLocks/>
          </p:cNvSpPr>
          <p:nvPr/>
        </p:nvSpPr>
        <p:spPr bwMode="auto">
          <a:xfrm>
            <a:off x="4718050" y="481013"/>
            <a:ext cx="0" cy="0"/>
          </a:xfrm>
          <a:custGeom>
            <a:avLst/>
            <a:gdLst>
              <a:gd name="T0" fmla="*/ 0 w 635"/>
              <a:gd name="T1" fmla="*/ 0 h 634"/>
              <a:gd name="T2" fmla="*/ 0 w 635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0" name="object 204"/>
          <p:cNvSpPr>
            <a:spLocks/>
          </p:cNvSpPr>
          <p:nvPr/>
        </p:nvSpPr>
        <p:spPr bwMode="auto">
          <a:xfrm>
            <a:off x="4449763" y="477838"/>
            <a:ext cx="3175" cy="1587"/>
          </a:xfrm>
          <a:custGeom>
            <a:avLst/>
            <a:gdLst>
              <a:gd name="T0" fmla="*/ 0 w 1904"/>
              <a:gd name="T1" fmla="*/ 246899407 h 634"/>
              <a:gd name="T2" fmla="*/ 3020982 w 1904"/>
              <a:gd name="T3" fmla="*/ 246899407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1" name="object 205"/>
          <p:cNvSpPr>
            <a:spLocks/>
          </p:cNvSpPr>
          <p:nvPr/>
        </p:nvSpPr>
        <p:spPr bwMode="auto">
          <a:xfrm>
            <a:off x="4456113" y="479425"/>
            <a:ext cx="1587" cy="1588"/>
          </a:xfrm>
          <a:custGeom>
            <a:avLst/>
            <a:gdLst>
              <a:gd name="T0" fmla="*/ 0 w 1904"/>
              <a:gd name="T1" fmla="*/ 261639937 h 634"/>
              <a:gd name="T2" fmla="*/ 94 w 1904"/>
              <a:gd name="T3" fmla="*/ 261639937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2" name="object 206"/>
          <p:cNvSpPr>
            <a:spLocks/>
          </p:cNvSpPr>
          <p:nvPr/>
        </p:nvSpPr>
        <p:spPr bwMode="auto">
          <a:xfrm>
            <a:off x="4722813" y="473075"/>
            <a:ext cx="0" cy="3175"/>
          </a:xfrm>
          <a:custGeom>
            <a:avLst/>
            <a:gdLst>
              <a:gd name="T0" fmla="*/ 0 w 635"/>
              <a:gd name="T1" fmla="*/ 1496517 h 1904"/>
              <a:gd name="T2" fmla="*/ 0 w 635"/>
              <a:gd name="T3" fmla="*/ 1496517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3" name="object 207"/>
          <p:cNvSpPr>
            <a:spLocks/>
          </p:cNvSpPr>
          <p:nvPr/>
        </p:nvSpPr>
        <p:spPr bwMode="auto">
          <a:xfrm>
            <a:off x="4449763" y="477838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4" name="object 208"/>
          <p:cNvSpPr>
            <a:spLocks/>
          </p:cNvSpPr>
          <p:nvPr/>
        </p:nvSpPr>
        <p:spPr bwMode="auto">
          <a:xfrm>
            <a:off x="4452938" y="479425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5" name="object 209"/>
          <p:cNvSpPr>
            <a:spLocks/>
          </p:cNvSpPr>
          <p:nvPr/>
        </p:nvSpPr>
        <p:spPr bwMode="auto">
          <a:xfrm>
            <a:off x="4722813" y="479425"/>
            <a:ext cx="0" cy="0"/>
          </a:xfrm>
          <a:custGeom>
            <a:avLst/>
            <a:gdLst>
              <a:gd name="T0" fmla="*/ 0 w 635"/>
              <a:gd name="T1" fmla="*/ 0 h 1270"/>
              <a:gd name="T2" fmla="*/ 0 w 635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6" name="object 210"/>
          <p:cNvSpPr>
            <a:spLocks/>
          </p:cNvSpPr>
          <p:nvPr/>
        </p:nvSpPr>
        <p:spPr bwMode="auto">
          <a:xfrm>
            <a:off x="44577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28977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7" name="object 211"/>
          <p:cNvSpPr>
            <a:spLocks/>
          </p:cNvSpPr>
          <p:nvPr/>
        </p:nvSpPr>
        <p:spPr bwMode="auto">
          <a:xfrm>
            <a:off x="4459288" y="481013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8" name="object 212"/>
          <p:cNvSpPr>
            <a:spLocks/>
          </p:cNvSpPr>
          <p:nvPr/>
        </p:nvSpPr>
        <p:spPr bwMode="auto">
          <a:xfrm>
            <a:off x="4705350" y="481013"/>
            <a:ext cx="1588" cy="1587"/>
          </a:xfrm>
          <a:custGeom>
            <a:avLst/>
            <a:gdLst>
              <a:gd name="T0" fmla="*/ 0 w 1270"/>
              <a:gd name="T1" fmla="*/ 198302046 h 634"/>
              <a:gd name="T2" fmla="*/ 27562 w 1270"/>
              <a:gd name="T3" fmla="*/ 1983020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5809" name="object 213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810" name="object 215"/>
          <p:cNvSpPr txBox="1">
            <a:spLocks noChangeArrowheads="1"/>
          </p:cNvSpPr>
          <p:nvPr/>
        </p:nvSpPr>
        <p:spPr bwMode="auto">
          <a:xfrm>
            <a:off x="739780" y="820588"/>
            <a:ext cx="9261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8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ЗАКУП СПЕЦИАЛИЗИРОВАННОЙ ТЕХНИКИ</a:t>
            </a:r>
          </a:p>
        </p:txBody>
      </p:sp>
      <p:sp>
        <p:nvSpPr>
          <p:cNvPr id="219" name="object 215"/>
          <p:cNvSpPr txBox="1"/>
          <p:nvPr/>
        </p:nvSpPr>
        <p:spPr>
          <a:xfrm>
            <a:off x="305346" y="5722017"/>
            <a:ext cx="100811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Эффекты от реализации: </a:t>
            </a:r>
          </a:p>
          <a:p>
            <a:pPr marL="342900" indent="-342900">
              <a:buFontTx/>
              <a:buChar char="-"/>
              <a:defRPr/>
            </a:pP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снижение износа автотранспортных средств с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80% </a:t>
            </a: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до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70%;</a:t>
            </a:r>
          </a:p>
          <a:p>
            <a:pPr marL="342900" indent="-342900">
              <a:buFontTx/>
              <a:buChar char="-"/>
              <a:defRPr/>
            </a:pP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обеспечение потребности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в </a:t>
            </a: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связи  открытием нового района города и ростом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количества сетей </a:t>
            </a:r>
          </a:p>
          <a:p>
            <a:pPr>
              <a:defRPr/>
            </a:pP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(дополнительно </a:t>
            </a: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созданы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участки </a:t>
            </a: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по водопроводу и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канализации, ремонтные бригады)</a:t>
            </a:r>
            <a:endParaRPr lang="ru-RU" sz="1750" b="1" kern="0" dirty="0">
              <a:solidFill>
                <a:srgbClr val="002060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оперативность </a:t>
            </a:r>
            <a:r>
              <a:rPr lang="ru-RU" sz="1750" b="1" kern="0" dirty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и снижение времени на проведение </a:t>
            </a:r>
            <a:r>
              <a:rPr lang="ru-RU" sz="1750" b="1" kern="0" dirty="0" smtClean="0">
                <a:solidFill>
                  <a:srgbClr val="002060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СМР, выполнение в полном объеме работ</a:t>
            </a:r>
            <a:endParaRPr lang="ru-RU" sz="1750" b="1" kern="0" dirty="0">
              <a:solidFill>
                <a:srgbClr val="002060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422838" y="1360813"/>
            <a:ext cx="9793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b="1" i="1" kern="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За счет собственных средств будет приобретено 16 </a:t>
            </a:r>
            <a:r>
              <a:rPr lang="ru-RU" b="1" i="1" kern="0" dirty="0" err="1" smtClean="0">
                <a:ea typeface="Batang" panose="02030600000101010101" pitchFamily="18" charset="-127"/>
                <a:cs typeface="Times New Roman" panose="02020603050405020304" pitchFamily="18" charset="0"/>
              </a:rPr>
              <a:t>ед.техники</a:t>
            </a:r>
            <a:r>
              <a:rPr lang="ru-RU" b="1" i="1" kern="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 на 690 </a:t>
            </a:r>
            <a:r>
              <a:rPr lang="ru-RU" b="1" i="1" kern="0" dirty="0" err="1" smtClean="0">
                <a:ea typeface="Batang" panose="02030600000101010101" pitchFamily="18" charset="-127"/>
                <a:cs typeface="Times New Roman" panose="02020603050405020304" pitchFamily="18" charset="0"/>
              </a:rPr>
              <a:t>млн.тенге</a:t>
            </a:r>
            <a:r>
              <a:rPr lang="ru-RU" b="1" i="1" kern="0" dirty="0"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ru-RU" b="1" i="1" kern="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(экскаваторы - 3; автокран – 1; АВМ – 8; каток – 1; вакуумные – 3 ед. ). </a:t>
            </a:r>
            <a:r>
              <a:rPr lang="ru-RU" b="1" i="1" kern="0" dirty="0">
                <a:ea typeface="Batang" panose="02030600000101010101" pitchFamily="18" charset="-127"/>
                <a:cs typeface="Times New Roman" panose="02020603050405020304" pitchFamily="18" charset="0"/>
              </a:rPr>
              <a:t>Поставлено </a:t>
            </a:r>
            <a:r>
              <a:rPr lang="ru-RU" b="1" i="1" kern="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9 </a:t>
            </a:r>
            <a:r>
              <a:rPr lang="ru-RU" b="1" i="1" kern="0" dirty="0">
                <a:ea typeface="Batang" panose="02030600000101010101" pitchFamily="18" charset="-127"/>
                <a:cs typeface="Times New Roman" panose="02020603050405020304" pitchFamily="18" charset="0"/>
              </a:rPr>
              <a:t>ед. на </a:t>
            </a:r>
            <a:r>
              <a:rPr lang="ru-RU" b="1" i="1" kern="0" dirty="0" smtClean="0">
                <a:ea typeface="Batang" panose="02030600000101010101" pitchFamily="18" charset="-127"/>
                <a:cs typeface="Times New Roman" panose="02020603050405020304" pitchFamily="18" charset="0"/>
              </a:rPr>
              <a:t>440 </a:t>
            </a:r>
            <a:r>
              <a:rPr lang="ru-RU" b="1" i="1" kern="0" dirty="0" err="1">
                <a:ea typeface="Batang" panose="02030600000101010101" pitchFamily="18" charset="-127"/>
                <a:cs typeface="Times New Roman" panose="02020603050405020304" pitchFamily="18" charset="0"/>
              </a:rPr>
              <a:t>млн.тенге</a:t>
            </a:r>
            <a:r>
              <a:rPr lang="ru-RU" b="1" i="1" kern="0" dirty="0"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1" name="Рисунок 2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11" y="2025991"/>
            <a:ext cx="1800200" cy="1826608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23" y="4136898"/>
            <a:ext cx="2104629" cy="1585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4" b="20773"/>
          <a:stretch/>
        </p:blipFill>
        <p:spPr>
          <a:xfrm>
            <a:off x="7096169" y="3938390"/>
            <a:ext cx="2859044" cy="1783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9116" r="23999"/>
          <a:stretch/>
        </p:blipFill>
        <p:spPr>
          <a:xfrm>
            <a:off x="3762524" y="2327359"/>
            <a:ext cx="2104629" cy="127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" y="2645938"/>
            <a:ext cx="2712244" cy="20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62795" y="487311"/>
            <a:ext cx="690880" cy="124460"/>
          </a:xfrm>
          <a:custGeom>
            <a:avLst/>
            <a:gdLst/>
            <a:ahLst/>
            <a:cxnLst/>
            <a:rect l="l" t="t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795" y="578243"/>
            <a:ext cx="705485" cy="33655"/>
          </a:xfrm>
          <a:custGeom>
            <a:avLst/>
            <a:gdLst/>
            <a:ahLst/>
            <a:cxnLst/>
            <a:rect l="l" t="t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4882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9539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9202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79202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503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79202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503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503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649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2605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41587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4853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464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79202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9202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79202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503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503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503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6797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645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645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645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62795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62795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2795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74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986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645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645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645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374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373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46704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3605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3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73760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7917" y="48794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ln w="9918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3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3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189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205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1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17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1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7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73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47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1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17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573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47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73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47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83605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73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83605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73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3605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73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88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900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9496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511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3938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64097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08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10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6700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571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1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017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11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017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1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017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573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7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73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47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573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47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34293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34293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62259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08094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62259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0809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34293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34293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62259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62259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8094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0809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39645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39658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4800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9452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6910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910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1495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6910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1495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495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6640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251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31494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3844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455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6910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6910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6910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495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1495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495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365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6330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33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633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39658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39658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39658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6059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671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6330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633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633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762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5762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5762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5762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75924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8557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8557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314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8557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314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314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5762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5762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5762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828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689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479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5491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10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8557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8557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8557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314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314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314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82195" y="227377"/>
            <a:ext cx="17780" cy="83820"/>
          </a:xfrm>
          <a:custGeom>
            <a:avLst/>
            <a:gdLst/>
            <a:ahLst/>
            <a:cxnLst/>
            <a:rect l="l" t="t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32086" y="375939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27756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027756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59501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027756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85467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85264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85842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62592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9520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62592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805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805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9520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9905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6642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85270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85268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85457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85264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85842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85270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85268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82010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98038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66427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82010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98038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66427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42439" y="369408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42441" y="3725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7556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69296" y="31073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84515" y="2272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84513" y="22738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84515" y="3096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84515" y="28696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57793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1724" y="252967"/>
            <a:ext cx="177800" cy="24765"/>
          </a:xfrm>
          <a:custGeom>
            <a:avLst/>
            <a:gdLst/>
            <a:ahLst/>
            <a:cxnLst/>
            <a:rect l="l" t="t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01722" y="25568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670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01717" y="25931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13944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57798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90877" y="310727"/>
            <a:ext cx="21590" cy="59055"/>
          </a:xfrm>
          <a:custGeom>
            <a:avLst/>
            <a:gdLst/>
            <a:ahLst/>
            <a:cxnLst/>
            <a:rect l="l" t="t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17984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50449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55552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22068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49057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52311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22582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7421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58808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05390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7118667"/>
            <a:ext cx="10692003" cy="441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0" y="852467"/>
            <a:ext cx="104187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cap="all" dirty="0" smtClean="0">
                <a:solidFill>
                  <a:srgbClr val="004982"/>
                </a:solidFill>
                <a:latin typeface="Arial Narrow"/>
                <a:cs typeface="Arial Narrow"/>
              </a:rPr>
              <a:t>Доступ к централизованной системе водоснабжения</a:t>
            </a:r>
            <a:endParaRPr sz="2400" cap="all">
              <a:latin typeface="Arial Narrow"/>
              <a:cs typeface="Arial Narrow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46463" y="1591358"/>
            <a:ext cx="5715040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1200" dirty="0" smtClean="0"/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r>
              <a:rPr lang="ru-RU" sz="1600" b="1" spc="-5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  99,9%</a:t>
            </a:r>
            <a:r>
              <a:rPr lang="ru-RU" sz="1600" b="1" spc="-55" dirty="0" smtClean="0">
                <a:solidFill>
                  <a:srgbClr val="4A4A49"/>
                </a:solidFill>
                <a:latin typeface="Arial"/>
                <a:cs typeface="Arial"/>
              </a:rPr>
              <a:t>  жителей города имеют  доступ к централизованным услугам водоснабжения:</a:t>
            </a:r>
          </a:p>
          <a:p>
            <a:pPr marL="192405" marR="194310" indent="-179705">
              <a:buClr>
                <a:srgbClr val="4A4A49"/>
              </a:buClr>
              <a:buFont typeface="Wingdings" pitchFamily="2" charset="2"/>
              <a:buChar char="Ø"/>
              <a:tabLst>
                <a:tab pos="193040" algn="l"/>
              </a:tabLst>
            </a:pPr>
            <a:r>
              <a:rPr lang="ru-RU" sz="1600" b="1" spc="-5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98,9% </a:t>
            </a:r>
            <a:r>
              <a:rPr lang="ru-RU" sz="1600" b="1" spc="-55" dirty="0" smtClean="0">
                <a:solidFill>
                  <a:srgbClr val="4A4A49"/>
                </a:solidFill>
                <a:latin typeface="Arial"/>
                <a:cs typeface="Arial"/>
              </a:rPr>
              <a:t>- со степенью благоустройства «вода в доме»</a:t>
            </a:r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endParaRPr lang="ru-RU" sz="1600" b="1" spc="-55" dirty="0" smtClean="0">
              <a:solidFill>
                <a:srgbClr val="4A4A49"/>
              </a:solidFill>
              <a:latin typeface="Arial"/>
              <a:cs typeface="Arial"/>
            </a:endParaRPr>
          </a:p>
          <a:p>
            <a:pPr marL="192405" marR="194310" indent="-179705">
              <a:buClr>
                <a:srgbClr val="4A4A49"/>
              </a:buClr>
              <a:buFont typeface="Wingdings" pitchFamily="2" charset="2"/>
              <a:buChar char="Ø"/>
              <a:tabLst>
                <a:tab pos="193040" algn="l"/>
              </a:tabLst>
            </a:pPr>
            <a:r>
              <a:rPr lang="ru-RU" sz="1600" b="1" spc="-5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0,5% - </a:t>
            </a:r>
            <a:r>
              <a:rPr lang="ru-RU" sz="1600" b="1" spc="-55" dirty="0" smtClean="0">
                <a:solidFill>
                  <a:srgbClr val="4A4A49"/>
                </a:solidFill>
                <a:latin typeface="Arial"/>
                <a:cs typeface="Arial"/>
              </a:rPr>
              <a:t>со степенью благоустройства «уличная водоразборная колонка» ( 2 764 потребителей).</a:t>
            </a:r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endParaRPr lang="ru-RU" sz="1600" b="1" spc="-55" dirty="0" smtClean="0">
              <a:solidFill>
                <a:srgbClr val="4A4A49"/>
              </a:solidFill>
              <a:latin typeface="Arial"/>
              <a:cs typeface="Arial"/>
            </a:endParaRPr>
          </a:p>
          <a:p>
            <a:pPr marL="192405" marR="194310" indent="-179705">
              <a:buClr>
                <a:srgbClr val="4A4A49"/>
              </a:buClr>
              <a:buFont typeface="Wingdings" pitchFamily="2" charset="2"/>
              <a:buChar char="Ø"/>
              <a:tabLst>
                <a:tab pos="193040" algn="l"/>
              </a:tabLst>
            </a:pPr>
            <a:r>
              <a:rPr lang="ru-RU" sz="1600" b="1" spc="-55" dirty="0" smtClean="0">
                <a:solidFill>
                  <a:srgbClr val="4A4A49"/>
                </a:solidFill>
                <a:latin typeface="Arial"/>
                <a:cs typeface="Arial"/>
              </a:rPr>
              <a:t>децентрализованное водоснабжение (скважины) используют </a:t>
            </a:r>
            <a:r>
              <a:rPr lang="ru-RU" sz="1600" b="1" spc="-5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0,01%</a:t>
            </a:r>
            <a:r>
              <a:rPr lang="ru-RU" sz="1600" b="1" spc="-55" dirty="0" smtClean="0">
                <a:solidFill>
                  <a:srgbClr val="4A4A49"/>
                </a:solidFill>
                <a:latin typeface="Arial"/>
                <a:cs typeface="Arial"/>
              </a:rPr>
              <a:t> (351 потребителя).</a:t>
            </a:r>
          </a:p>
          <a:p>
            <a:pPr marL="192405" marR="194310" indent="-179705">
              <a:buClr>
                <a:srgbClr val="4A4A49"/>
              </a:buClr>
              <a:buFont typeface="Wingdings" pitchFamily="2" charset="2"/>
              <a:buChar char="Ø"/>
              <a:tabLst>
                <a:tab pos="193040" algn="l"/>
              </a:tabLst>
            </a:pPr>
            <a:endParaRPr lang="ru-RU" sz="1200" b="1" spc="-55" dirty="0" smtClean="0">
              <a:solidFill>
                <a:srgbClr val="4A4A49"/>
              </a:solidFill>
              <a:latin typeface="Arial"/>
              <a:cs typeface="Arial"/>
            </a:endParaRPr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r>
              <a:rPr lang="ru-RU" sz="1600" b="1" spc="-20" dirty="0" smtClean="0">
                <a:solidFill>
                  <a:srgbClr val="4A4A49"/>
                </a:solidFill>
                <a:latin typeface="Arial"/>
                <a:cs typeface="Arial"/>
              </a:rPr>
              <a:t>На сетях водоснабжения функционируют </a:t>
            </a:r>
            <a:r>
              <a:rPr lang="en-US" sz="1600" b="1" dirty="0" smtClean="0">
                <a:solidFill>
                  <a:srgbClr val="004982"/>
                </a:solidFill>
                <a:latin typeface="Arial Narrow"/>
              </a:rPr>
              <a:t>18</a:t>
            </a:r>
            <a:r>
              <a:rPr lang="ru-RU" sz="1600" b="1" dirty="0" smtClean="0">
                <a:solidFill>
                  <a:srgbClr val="004982"/>
                </a:solidFill>
                <a:latin typeface="Arial Narrow"/>
              </a:rPr>
              <a:t>2 </a:t>
            </a:r>
            <a:r>
              <a:rPr lang="ru-RU" sz="1600" b="1" spc="25" dirty="0" smtClean="0">
                <a:solidFill>
                  <a:srgbClr val="4A4A49"/>
                </a:solidFill>
                <a:latin typeface="Arial"/>
                <a:cs typeface="Arial"/>
              </a:rPr>
              <a:t>колонок</a:t>
            </a:r>
            <a:endParaRPr lang="ru-RU" sz="1600" b="1" spc="25" dirty="0">
              <a:solidFill>
                <a:srgbClr val="4A4A49"/>
              </a:solidFill>
              <a:latin typeface="Arial"/>
              <a:cs typeface="Arial"/>
            </a:endParaRPr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endParaRPr lang="ru-RU" sz="1600" b="1" spc="25" dirty="0" smtClean="0">
              <a:solidFill>
                <a:srgbClr val="4A4A49"/>
              </a:solidFill>
              <a:latin typeface="Arial"/>
              <a:cs typeface="Arial"/>
            </a:endParaRPr>
          </a:p>
          <a:p>
            <a:pPr marL="192405" marR="194310" indent="-179705">
              <a:buClr>
                <a:srgbClr val="4A4A49"/>
              </a:buClr>
              <a:tabLst>
                <a:tab pos="193040" algn="l"/>
              </a:tabLst>
            </a:pPr>
            <a:r>
              <a:rPr lang="ru-RU" sz="1600" b="1" spc="25" dirty="0" smtClean="0">
                <a:solidFill>
                  <a:srgbClr val="4A4A49"/>
                </a:solidFill>
                <a:latin typeface="Arial"/>
                <a:cs typeface="Arial"/>
              </a:rPr>
              <a:t>Протяженность водопроводных сетей – 1807 км. на 01.07.2025</a:t>
            </a:r>
          </a:p>
        </p:txBody>
      </p:sp>
      <p:sp>
        <p:nvSpPr>
          <p:cNvPr id="223" name="object 180"/>
          <p:cNvSpPr txBox="1"/>
          <p:nvPr/>
        </p:nvSpPr>
        <p:spPr>
          <a:xfrm>
            <a:off x="6891238" y="471662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pic>
        <p:nvPicPr>
          <p:cNvPr id="221" name="Рисунок 220" descr="DSC02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1080" y="2232733"/>
            <a:ext cx="4274288" cy="2477386"/>
          </a:xfrm>
          <a:prstGeom prst="rect">
            <a:avLst/>
          </a:prstGeom>
        </p:spPr>
      </p:pic>
      <p:sp>
        <p:nvSpPr>
          <p:cNvPr id="224" name="Прямоугольник 223"/>
          <p:cNvSpPr/>
          <p:nvPr/>
        </p:nvSpPr>
        <p:spPr>
          <a:xfrm>
            <a:off x="415819" y="5909171"/>
            <a:ext cx="10144196" cy="10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180975">
              <a:lnSpc>
                <a:spcPct val="101099"/>
              </a:lnSpc>
              <a:buClr>
                <a:srgbClr val="4A4A49"/>
              </a:buClr>
              <a:tabLst>
                <a:tab pos="0" algn="l"/>
              </a:tabLst>
            </a:pPr>
            <a:r>
              <a:rPr lang="ru-RU" sz="1600" b="1" spc="10" dirty="0" smtClean="0">
                <a:latin typeface="Arial" pitchFamily="34" charset="0"/>
                <a:cs typeface="Arial" pitchFamily="34" charset="0"/>
              </a:rPr>
              <a:t>ГКП «Астана су арнасы» совместно с УКХ начата реализация программы развития окраин города Астаны, предусматривающая ликвидацию водоразборных колонок и строительство сетей частного сектора.</a:t>
            </a:r>
          </a:p>
          <a:p>
            <a:pPr marR="6350" indent="180975">
              <a:lnSpc>
                <a:spcPct val="101099"/>
              </a:lnSpc>
              <a:buClr>
                <a:srgbClr val="4A4A49"/>
              </a:buClr>
              <a:tabLst>
                <a:tab pos="0" algn="l"/>
              </a:tabLst>
            </a:pPr>
            <a:r>
              <a:rPr lang="ru-RU" sz="1600" b="1" spc="10" dirty="0" smtClean="0">
                <a:latin typeface="Arial" pitchFamily="34" charset="0"/>
                <a:cs typeface="Arial" pitchFamily="34" charset="0"/>
              </a:rPr>
              <a:t>Необходимо финансирование в 2025 году для завершения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3257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62795" y="487311"/>
            <a:ext cx="690880" cy="124460"/>
          </a:xfrm>
          <a:custGeom>
            <a:avLst/>
            <a:gdLst/>
            <a:ahLst/>
            <a:cxnLst/>
            <a:rect l="l" t="t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795" y="578243"/>
            <a:ext cx="705485" cy="33655"/>
          </a:xfrm>
          <a:custGeom>
            <a:avLst/>
            <a:gdLst/>
            <a:ahLst/>
            <a:cxnLst/>
            <a:rect l="l" t="t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4882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9539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9202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79202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503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79202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503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503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649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2605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41587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4853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464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79202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9202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79202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503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503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503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6797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645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645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645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62795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62795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2795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74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986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645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645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645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374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373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46704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3605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3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73760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7917" y="48794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ln w="9918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3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3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189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205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1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17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1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7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73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47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1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17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573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47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73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47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83605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73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83605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73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3605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73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88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900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9496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511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3938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64097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08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10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6700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571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1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017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11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017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1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017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573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7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73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47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573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47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34293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34293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62259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08094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62259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0809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34293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34293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62259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62259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8094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0809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39645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39658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4800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9452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6910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910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1495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6910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1495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495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6640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251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31494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3844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455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6910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6910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6910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495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1495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495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365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6330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33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633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39658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39658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39658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6059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671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6330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633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633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762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5762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5762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5762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75924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8557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8557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314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8557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314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314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5762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5762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5762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828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689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479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5491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10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8557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8557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8557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314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314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314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82195" y="227377"/>
            <a:ext cx="17780" cy="83820"/>
          </a:xfrm>
          <a:custGeom>
            <a:avLst/>
            <a:gdLst/>
            <a:ahLst/>
            <a:cxnLst/>
            <a:rect l="l" t="t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32086" y="375939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27756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027756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59501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027756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85467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85264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85842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62592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9520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62592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805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805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9520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9905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6642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85270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85268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85457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85264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85842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85270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85268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82010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98038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66427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82010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98038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66427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42439" y="369408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42441" y="3725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7556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69296" y="31073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84515" y="2272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84513" y="22738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84515" y="3096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84515" y="28696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57793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1724" y="252967"/>
            <a:ext cx="177800" cy="24765"/>
          </a:xfrm>
          <a:custGeom>
            <a:avLst/>
            <a:gdLst/>
            <a:ahLst/>
            <a:cxnLst/>
            <a:rect l="l" t="t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01722" y="25568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670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01717" y="25931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13944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57798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90877" y="310727"/>
            <a:ext cx="21590" cy="59055"/>
          </a:xfrm>
          <a:custGeom>
            <a:avLst/>
            <a:gdLst/>
            <a:ahLst/>
            <a:cxnLst/>
            <a:rect l="l" t="t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17984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50449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55552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22068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49057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52311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22582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7421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58808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05390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7118667"/>
            <a:ext cx="10692003" cy="44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710900" y="400668"/>
            <a:ext cx="7893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ФИНАНСОВАЯ ДЕЯТЕЛЬНОСТЬ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70889" y="885948"/>
            <a:ext cx="96340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7830" marR="6350" indent="-1675764" algn="ctr">
              <a:lnSpc>
                <a:spcPct val="100000"/>
              </a:lnSpc>
            </a:pPr>
            <a:r>
              <a:rPr sz="2200" b="1" dirty="0">
                <a:solidFill>
                  <a:srgbClr val="004982"/>
                </a:solidFill>
                <a:latin typeface="Arial Narrow"/>
                <a:cs typeface="Arial Narrow"/>
              </a:rPr>
              <a:t>СТРУКТУРА ЗАТРАТ </a:t>
            </a:r>
            <a:r>
              <a:rPr lang="ru-RU" sz="2200" b="1" dirty="0" smtClean="0">
                <a:solidFill>
                  <a:srgbClr val="004982"/>
                </a:solidFill>
                <a:latin typeface="Arial Narrow"/>
                <a:cs typeface="Arial Narrow"/>
              </a:rPr>
              <a:t>ОСНОВНОЙ ДЕЯТЕЛЬНОСТИ за 1 полугодие 2025 (</a:t>
            </a:r>
            <a:r>
              <a:rPr lang="ru-RU" sz="2200" b="1" dirty="0" err="1" smtClean="0">
                <a:solidFill>
                  <a:srgbClr val="004982"/>
                </a:solidFill>
                <a:latin typeface="Arial Narrow"/>
                <a:cs typeface="Arial Narrow"/>
              </a:rPr>
              <a:t>млн.тг</a:t>
            </a:r>
            <a:r>
              <a:rPr lang="ru-RU" sz="2200" b="1" dirty="0" smtClean="0">
                <a:solidFill>
                  <a:srgbClr val="004982"/>
                </a:solidFill>
                <a:latin typeface="Arial Narrow"/>
                <a:cs typeface="Arial Narrow"/>
              </a:rPr>
              <a:t>.)</a:t>
            </a:r>
            <a:endParaRPr sz="2200" dirty="0">
              <a:latin typeface="Arial Narrow"/>
              <a:cs typeface="Arial Narrow"/>
            </a:endParaRPr>
          </a:p>
        </p:txBody>
      </p:sp>
      <p:sp>
        <p:nvSpPr>
          <p:cNvPr id="316" name="object 180"/>
          <p:cNvSpPr txBox="1"/>
          <p:nvPr/>
        </p:nvSpPr>
        <p:spPr>
          <a:xfrm>
            <a:off x="6946327" y="464115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graphicFrame>
        <p:nvGraphicFramePr>
          <p:cNvPr id="3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96474"/>
              </p:ext>
            </p:extLst>
          </p:nvPr>
        </p:nvGraphicFramePr>
        <p:xfrm>
          <a:off x="882204" y="1334287"/>
          <a:ext cx="8856984" cy="451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2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0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Крупные статьи</a:t>
                      </a:r>
                      <a:r>
                        <a:rPr lang="ru-RU" sz="1600" baseline="0" dirty="0" smtClean="0">
                          <a:effectLst/>
                        </a:rPr>
                        <a:t> затрат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Утверждено в тарифной смете на 2025 год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Факт исполнения на 01.07.202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Оплата труда (начисление з/п, отчисления</a:t>
                      </a:r>
                      <a:r>
                        <a:rPr lang="ru-RU" sz="1600" i="1" baseline="0" dirty="0" smtClean="0">
                          <a:effectLst/>
                        </a:rPr>
                        <a:t> работодателя)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effectLst/>
                        </a:rPr>
                        <a:t>12509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6246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49,9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0211865"/>
                  </a:ext>
                </a:extLst>
              </a:tr>
              <a:tr h="255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Сырье и материалы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3 515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1786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50,8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6751731"/>
                  </a:ext>
                </a:extLst>
              </a:tr>
              <a:tr h="356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Электрическая </a:t>
                      </a:r>
                      <a:r>
                        <a:rPr lang="ru-RU" sz="1600" i="1" dirty="0" smtClean="0">
                          <a:effectLst/>
                        </a:rPr>
                        <a:t>энергия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4 103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2473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60,3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6838574"/>
                  </a:ext>
                </a:extLst>
              </a:tr>
              <a:tr h="31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</a:rPr>
                        <a:t>ГСМ, топливо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effectLst/>
                        </a:rPr>
                        <a:t>466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352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75,5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4444410"/>
                  </a:ext>
                </a:extLst>
              </a:tr>
              <a:tr h="31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Вода покупная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161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78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48,4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0088213"/>
                  </a:ext>
                </a:extLst>
              </a:tr>
              <a:tr h="315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Амортизация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3986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1901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47,7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Капитальный ремонт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110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61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55,5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Налоги </a:t>
                      </a:r>
                      <a:r>
                        <a:rPr lang="ru-RU" sz="1600" i="1" dirty="0" smtClean="0">
                          <a:effectLst/>
                        </a:rPr>
                        <a:t>в местный бюджет</a:t>
                      </a:r>
                      <a:endParaRPr lang="ru-RU" sz="16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</a:rPr>
                        <a:t>1 507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760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50,4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Прочие работы и услуги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745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365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49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ИТОГО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b="1" dirty="0" smtClean="0">
                          <a:effectLst/>
                        </a:rPr>
                        <a:t>27102</a:t>
                      </a:r>
                      <a:endParaRPr lang="ru-RU" sz="1900" b="1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/>
                        <a:t>14022</a:t>
                      </a:r>
                      <a:endParaRPr lang="ru-RU" sz="19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51,7</a:t>
                      </a:r>
                      <a:endParaRPr lang="ru-RU" b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1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27 102</a:t>
                      </a:r>
                      <a:endParaRPr lang="ru-RU" sz="1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900" b="1" dirty="0" smtClean="0">
                          <a:solidFill>
                            <a:srgbClr val="632523"/>
                          </a:solidFill>
                        </a:rPr>
                        <a:t>13118</a:t>
                      </a:r>
                      <a:endParaRPr lang="ru-RU" sz="1900" b="1" dirty="0">
                        <a:solidFill>
                          <a:srgbClr val="6325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9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48,4</a:t>
                      </a:r>
                      <a:endParaRPr lang="ru-RU" sz="19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16" name="object 182"/>
          <p:cNvSpPr txBox="1"/>
          <p:nvPr/>
        </p:nvSpPr>
        <p:spPr>
          <a:xfrm>
            <a:off x="521564" y="6172220"/>
            <a:ext cx="993770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38"/>
              </a:lnSpc>
            </a:pPr>
            <a:r>
              <a:rPr lang="ru-RU" sz="1200" b="1" spc="-66" dirty="0" smtClean="0">
                <a:latin typeface="Arial"/>
                <a:cs typeface="Arial"/>
              </a:rPr>
              <a:t>Величина амортизационных отчислений в тарифной смете предусмотрена на уровне утвержденной ИП.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переисполнения: фактическим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ростом цен в среднем на 15% на материальные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ресурсы, ГСМ, работы и услуги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(в тарифной смете предусмотрена индексация только 4%)</a:t>
            </a:r>
          </a:p>
          <a:p>
            <a:pPr algn="ctr">
              <a:lnSpc>
                <a:spcPts val="2438"/>
              </a:lnSpc>
            </a:pPr>
            <a:endParaRPr lang="ru-RU" sz="1200" b="1" i="1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27736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08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09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44287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44287 w 3833495"/>
              <a:gd name="T7" fmla="*/ 91655 h 92075"/>
              <a:gd name="T8" fmla="*/ 3844287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0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2147483646 h 634"/>
              <a:gd name="T2" fmla="*/ 90509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1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2147483646 h 634"/>
              <a:gd name="T2" fmla="*/ 183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2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22592 h 33020"/>
              <a:gd name="T2" fmla="*/ 183 w 8889"/>
              <a:gd name="T3" fmla="*/ 22592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3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7697 h 24129"/>
              <a:gd name="T2" fmla="*/ 90509 w 8889"/>
              <a:gd name="T3" fmla="*/ 769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4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45248 w 8889"/>
              <a:gd name="T1" fmla="*/ 0 h 54609"/>
              <a:gd name="T2" fmla="*/ 45248 w 8889"/>
              <a:gd name="T3" fmla="*/ 975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5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7697 h 24129"/>
              <a:gd name="T2" fmla="*/ 183 w 8889"/>
              <a:gd name="T3" fmla="*/ 769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6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93 w 8889"/>
              <a:gd name="T1" fmla="*/ 0 h 54609"/>
              <a:gd name="T2" fmla="*/ 93 w 8889"/>
              <a:gd name="T3" fmla="*/ 975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7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8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19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75813 h 20954"/>
              <a:gd name="T2" fmla="*/ 269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0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75813 h 20954"/>
              <a:gd name="T2" fmla="*/ 530152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1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6095 h 20954"/>
              <a:gd name="T2" fmla="*/ 269 w 6985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2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6095 h 20954"/>
              <a:gd name="T2" fmla="*/ 530152 w 6985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3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75813 h 20954"/>
              <a:gd name="T2" fmla="*/ 269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4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75813 h 20954"/>
              <a:gd name="T2" fmla="*/ 530152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5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6092 h 20954"/>
              <a:gd name="T2" fmla="*/ 269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6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6092 h 20954"/>
              <a:gd name="T2" fmla="*/ 530152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7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6092 h 20954"/>
              <a:gd name="T2" fmla="*/ 269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8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6092 h 20954"/>
              <a:gd name="T2" fmla="*/ 530152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29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6095 h 20954"/>
              <a:gd name="T2" fmla="*/ 269 w 6985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0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6095 h 20954"/>
              <a:gd name="T2" fmla="*/ 530152 w 6985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1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66722 h 13334"/>
              <a:gd name="T2" fmla="*/ 90509 w 8889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2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66722 h 13334"/>
              <a:gd name="T2" fmla="*/ 183 w 8889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3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1218 h 13334"/>
              <a:gd name="T2" fmla="*/ 90509 w 8889"/>
              <a:gd name="T3" fmla="*/ 121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4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1218 h 13334"/>
              <a:gd name="T2" fmla="*/ 183 w 8889"/>
              <a:gd name="T3" fmla="*/ 121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5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66722 h 13334"/>
              <a:gd name="T2" fmla="*/ 90509 w 8889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6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66722 h 13334"/>
              <a:gd name="T2" fmla="*/ 183 w 8889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7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8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39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0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1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2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3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4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5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6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7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93 h 8890"/>
              <a:gd name="T2" fmla="*/ 269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8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93 h 8890"/>
              <a:gd name="T2" fmla="*/ 530152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49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0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45739 h 8890"/>
              <a:gd name="T2" fmla="*/ 530152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1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2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45739 h 8890"/>
              <a:gd name="T2" fmla="*/ 530152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3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93 h 8890"/>
              <a:gd name="T2" fmla="*/ 269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4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93 h 8890"/>
              <a:gd name="T2" fmla="*/ 530152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5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6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45739 h 8890"/>
              <a:gd name="T2" fmla="*/ 530152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7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8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45739 h 8890"/>
              <a:gd name="T2" fmla="*/ 530152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59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7697 h 24129"/>
              <a:gd name="T2" fmla="*/ 90509 w 8889"/>
              <a:gd name="T3" fmla="*/ 769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0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45248 w 8889"/>
              <a:gd name="T1" fmla="*/ 0 h 54609"/>
              <a:gd name="T2" fmla="*/ 45248 w 8889"/>
              <a:gd name="T3" fmla="*/ 975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1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75813 h 20954"/>
              <a:gd name="T2" fmla="*/ 269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2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75813 h 20954"/>
              <a:gd name="T2" fmla="*/ 269 w 6985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3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6092 h 20954"/>
              <a:gd name="T2" fmla="*/ 269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4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6092 h 20954"/>
              <a:gd name="T2" fmla="*/ 269 w 6985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5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1218 h 13334"/>
              <a:gd name="T2" fmla="*/ 90509 w 8889"/>
              <a:gd name="T3" fmla="*/ 121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6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66722 h 13334"/>
              <a:gd name="T2" fmla="*/ 90509 w 8889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7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93 h 8890"/>
              <a:gd name="T2" fmla="*/ 269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8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69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93 h 8890"/>
              <a:gd name="T2" fmla="*/ 269 w 6985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0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45739 h 8890"/>
              <a:gd name="T2" fmla="*/ 269 w 6985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1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15069 w 925829"/>
              <a:gd name="T3" fmla="*/ 0 h 124459"/>
              <a:gd name="T4" fmla="*/ 915069 w 925829"/>
              <a:gd name="T5" fmla="*/ 104489 h 124459"/>
              <a:gd name="T6" fmla="*/ 0 w 925829"/>
              <a:gd name="T7" fmla="*/ 104489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2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839 w 910590"/>
              <a:gd name="T1" fmla="*/ 23849 h 33654"/>
              <a:gd name="T2" fmla="*/ 0 w 910590"/>
              <a:gd name="T3" fmla="*/ 23849 h 33654"/>
              <a:gd name="T4" fmla="*/ 0 w 910590"/>
              <a:gd name="T5" fmla="*/ 24216 h 33654"/>
              <a:gd name="T6" fmla="*/ 8839 w 910590"/>
              <a:gd name="T7" fmla="*/ 24216 h 33654"/>
              <a:gd name="T8" fmla="*/ 8839 w 910590"/>
              <a:gd name="T9" fmla="*/ 23849 h 33654"/>
              <a:gd name="T10" fmla="*/ 907734 w 910590"/>
              <a:gd name="T11" fmla="*/ 0 h 33654"/>
              <a:gd name="T12" fmla="*/ 28631 w 910590"/>
              <a:gd name="T13" fmla="*/ 0 h 33654"/>
              <a:gd name="T14" fmla="*/ 28631 w 910590"/>
              <a:gd name="T15" fmla="*/ 24208 h 33654"/>
              <a:gd name="T16" fmla="*/ 907734 w 910590"/>
              <a:gd name="T17" fmla="*/ 24208 h 33654"/>
              <a:gd name="T18" fmla="*/ 907734 w 910590"/>
              <a:gd name="T19" fmla="*/ 0 h 33654"/>
              <a:gd name="T20" fmla="*/ 931961 w 910590"/>
              <a:gd name="T21" fmla="*/ 24189 h 33654"/>
              <a:gd name="T22" fmla="*/ 927528 w 910590"/>
              <a:gd name="T23" fmla="*/ 24189 h 33654"/>
              <a:gd name="T24" fmla="*/ 931961 w 910590"/>
              <a:gd name="T25" fmla="*/ 24189 h 33654"/>
              <a:gd name="T26" fmla="*/ 927540 w 910590"/>
              <a:gd name="T27" fmla="*/ 0 h 33654"/>
              <a:gd name="T28" fmla="*/ 927528 w 910590"/>
              <a:gd name="T29" fmla="*/ 24189 h 33654"/>
              <a:gd name="T30" fmla="*/ 927540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3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78501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4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5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6095 h 20954"/>
              <a:gd name="T2" fmla="*/ 532725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6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6095 h 20954"/>
              <a:gd name="T2" fmla="*/ 532725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7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6095 h 20954"/>
              <a:gd name="T2" fmla="*/ 270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8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6095 h 20954"/>
              <a:gd name="T2" fmla="*/ 532725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79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6095 h 20954"/>
              <a:gd name="T2" fmla="*/ 270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0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6095 h 20954"/>
              <a:gd name="T2" fmla="*/ 270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1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2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3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4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5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6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45739 h 8890"/>
              <a:gd name="T2" fmla="*/ 532725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7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45739 h 8890"/>
              <a:gd name="T2" fmla="*/ 532725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8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45739 h 8890"/>
              <a:gd name="T2" fmla="*/ 532725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89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45739 h 8890"/>
              <a:gd name="T2" fmla="*/ 270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0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45739 h 8890"/>
              <a:gd name="T2" fmla="*/ 270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1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45739 h 8890"/>
              <a:gd name="T2" fmla="*/ 270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2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3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75745 h 20954"/>
              <a:gd name="T2" fmla="*/ 270 w 6984"/>
              <a:gd name="T3" fmla="*/ 757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4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6095 h 20954"/>
              <a:gd name="T2" fmla="*/ 270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5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6095 h 20954"/>
              <a:gd name="T2" fmla="*/ 270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6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66722 h 13334"/>
              <a:gd name="T2" fmla="*/ 1 w 4445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7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1218 h 13334"/>
              <a:gd name="T2" fmla="*/ 1 w 4445"/>
              <a:gd name="T3" fmla="*/ 121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8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66793 h 13334"/>
              <a:gd name="T2" fmla="*/ 1 w 4445"/>
              <a:gd name="T3" fmla="*/ 6679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199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0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1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93 h 8890"/>
              <a:gd name="T2" fmla="*/ 270 w 6984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2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45739 h 8890"/>
              <a:gd name="T2" fmla="*/ 270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3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45739 h 8890"/>
              <a:gd name="T2" fmla="*/ 270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4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2147483646 h 634"/>
              <a:gd name="T2" fmla="*/ 182 w 889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5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22592 h 33020"/>
              <a:gd name="T2" fmla="*/ 182 w 8890"/>
              <a:gd name="T3" fmla="*/ 22592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6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7697 h 24129"/>
              <a:gd name="T2" fmla="*/ 182 w 8890"/>
              <a:gd name="T3" fmla="*/ 769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7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92 w 8890"/>
              <a:gd name="T1" fmla="*/ 0 h 54609"/>
              <a:gd name="T2" fmla="*/ 92 w 8890"/>
              <a:gd name="T3" fmla="*/ 975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8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09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75813 h 20954"/>
              <a:gd name="T2" fmla="*/ 535127 w 6984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0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6095 h 20954"/>
              <a:gd name="T2" fmla="*/ 535127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1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75813 h 20954"/>
              <a:gd name="T2" fmla="*/ 535127 w 6984"/>
              <a:gd name="T3" fmla="*/ 758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2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6092 h 20954"/>
              <a:gd name="T2" fmla="*/ 535127 w 6984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3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6092 h 20954"/>
              <a:gd name="T2" fmla="*/ 535127 w 6984"/>
              <a:gd name="T3" fmla="*/ 609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4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6095 h 20954"/>
              <a:gd name="T2" fmla="*/ 535127 w 6984"/>
              <a:gd name="T3" fmla="*/ 609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5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66722 h 13334"/>
              <a:gd name="T2" fmla="*/ 182 w 8890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6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1218 h 13334"/>
              <a:gd name="T2" fmla="*/ 182 w 8890"/>
              <a:gd name="T3" fmla="*/ 121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7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66722 h 13334"/>
              <a:gd name="T2" fmla="*/ 182 w 8890"/>
              <a:gd name="T3" fmla="*/ 667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8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19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0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1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2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3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93 h 8890"/>
              <a:gd name="T2" fmla="*/ 535127 w 6984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4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45739 h 8890"/>
              <a:gd name="T2" fmla="*/ 535127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5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45739 h 8890"/>
              <a:gd name="T2" fmla="*/ 535127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6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93 h 8890"/>
              <a:gd name="T2" fmla="*/ 535127 w 6984"/>
              <a:gd name="T3" fmla="*/ 9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7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45739 h 8890"/>
              <a:gd name="T2" fmla="*/ 535127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8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45739 h 8890"/>
              <a:gd name="T2" fmla="*/ 535127 w 6984"/>
              <a:gd name="T3" fmla="*/ 4573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29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8037 w 17779"/>
              <a:gd name="T1" fmla="*/ 0 h 83820"/>
              <a:gd name="T2" fmla="*/ 1380 w 17779"/>
              <a:gd name="T3" fmla="*/ 0 h 83820"/>
              <a:gd name="T4" fmla="*/ 0 w 17779"/>
              <a:gd name="T5" fmla="*/ 2889 h 83820"/>
              <a:gd name="T6" fmla="*/ 0 w 17779"/>
              <a:gd name="T7" fmla="*/ 91877 h 83820"/>
              <a:gd name="T8" fmla="*/ 1380 w 17779"/>
              <a:gd name="T9" fmla="*/ 94764 h 83820"/>
              <a:gd name="T10" fmla="*/ 8037 w 17779"/>
              <a:gd name="T11" fmla="*/ 94764 h 83820"/>
              <a:gd name="T12" fmla="*/ 9417 w 17779"/>
              <a:gd name="T13" fmla="*/ 91877 h 83820"/>
              <a:gd name="T14" fmla="*/ 9417 w 17779"/>
              <a:gd name="T15" fmla="*/ 2889 h 83820"/>
              <a:gd name="T16" fmla="*/ 8037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0" name="object 128"/>
          <p:cNvSpPr>
            <a:spLocks/>
          </p:cNvSpPr>
          <p:nvPr/>
        </p:nvSpPr>
        <p:spPr bwMode="auto">
          <a:xfrm>
            <a:off x="7542213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29891 w 117475"/>
              <a:gd name="T5" fmla="*/ 13 h 16510"/>
              <a:gd name="T6" fmla="*/ 17282 w 117475"/>
              <a:gd name="T7" fmla="*/ 755 h 16510"/>
              <a:gd name="T8" fmla="*/ 6426 w 117475"/>
              <a:gd name="T9" fmla="*/ 2608 h 16510"/>
              <a:gd name="T10" fmla="*/ 0 w 117475"/>
              <a:gd name="T11" fmla="*/ 4190 h 16510"/>
              <a:gd name="T12" fmla="*/ 117347 w 117475"/>
              <a:gd name="T13" fmla="*/ 4190 h 16510"/>
              <a:gd name="T14" fmla="*/ 109718 w 117475"/>
              <a:gd name="T15" fmla="*/ 2323 h 16510"/>
              <a:gd name="T16" fmla="*/ 98584 w 117475"/>
              <a:gd name="T17" fmla="*/ 600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1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04307 w 124459"/>
              <a:gd name="T1" fmla="*/ 0 h 145415"/>
              <a:gd name="T2" fmla="*/ 0 w 124459"/>
              <a:gd name="T3" fmla="*/ 0 h 145415"/>
              <a:gd name="T4" fmla="*/ 0 w 124459"/>
              <a:gd name="T5" fmla="*/ 115797 h 145415"/>
              <a:gd name="T6" fmla="*/ 70408 w 124459"/>
              <a:gd name="T7" fmla="*/ 114638 h 145415"/>
              <a:gd name="T8" fmla="*/ 97976 w 124459"/>
              <a:gd name="T9" fmla="*/ 95464 h 145415"/>
              <a:gd name="T10" fmla="*/ 104307 w 124459"/>
              <a:gd name="T11" fmla="*/ 73823 h 145415"/>
              <a:gd name="T12" fmla="*/ 104307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2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92639 h 109220"/>
              <a:gd name="T6" fmla="*/ 4672 w 38100"/>
              <a:gd name="T7" fmla="*/ 107089 h 109220"/>
              <a:gd name="T8" fmla="*/ 0 w 38100"/>
              <a:gd name="T9" fmla="*/ 120211 h 109220"/>
              <a:gd name="T10" fmla="*/ 11923 w 38100"/>
              <a:gd name="T11" fmla="*/ 118391 h 109220"/>
              <a:gd name="T12" fmla="*/ 22553 w 38100"/>
              <a:gd name="T13" fmla="*/ 111180 h 109220"/>
              <a:gd name="T14" fmla="*/ 31024 w 38100"/>
              <a:gd name="T15" fmla="*/ 99675 h 109220"/>
              <a:gd name="T16" fmla="*/ 36469 w 38100"/>
              <a:gd name="T17" fmla="*/ 84963 h 109220"/>
              <a:gd name="T18" fmla="*/ 38071 w 38100"/>
              <a:gd name="T19" fmla="*/ 53609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3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73123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41207 w 92709"/>
              <a:gd name="T7" fmla="*/ 163285 h 165100"/>
              <a:gd name="T8" fmla="*/ 67164 w 92709"/>
              <a:gd name="T9" fmla="*/ 139280 h 165100"/>
              <a:gd name="T10" fmla="*/ 73123 w 92709"/>
              <a:gd name="T11" fmla="*/ 112204 h 165100"/>
              <a:gd name="T12" fmla="*/ 73123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4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04307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5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31346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6" name="object 134"/>
          <p:cNvSpPr>
            <a:spLocks/>
          </p:cNvSpPr>
          <p:nvPr/>
        </p:nvSpPr>
        <p:spPr bwMode="auto">
          <a:xfrm>
            <a:off x="7497763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7" name="object 135"/>
          <p:cNvSpPr>
            <a:spLocks/>
          </p:cNvSpPr>
          <p:nvPr/>
        </p:nvSpPr>
        <p:spPr bwMode="auto">
          <a:xfrm>
            <a:off x="7497763" y="392113"/>
            <a:ext cx="207962" cy="0"/>
          </a:xfrm>
          <a:custGeom>
            <a:avLst/>
            <a:gdLst>
              <a:gd name="T0" fmla="*/ 0 w 208279"/>
              <a:gd name="T1" fmla="*/ 197424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8" name="object 136"/>
          <p:cNvSpPr>
            <a:spLocks/>
          </p:cNvSpPr>
          <p:nvPr/>
        </p:nvSpPr>
        <p:spPr bwMode="auto">
          <a:xfrm>
            <a:off x="7508875" y="385763"/>
            <a:ext cx="20638" cy="6350"/>
          </a:xfrm>
          <a:custGeom>
            <a:avLst/>
            <a:gdLst>
              <a:gd name="T0" fmla="*/ 0 w 20954"/>
              <a:gd name="T1" fmla="*/ 133 h 6985"/>
              <a:gd name="T2" fmla="*/ 12189 w 20954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39" name="object 137"/>
          <p:cNvSpPr>
            <a:spLocks/>
          </p:cNvSpPr>
          <p:nvPr/>
        </p:nvSpPr>
        <p:spPr bwMode="auto">
          <a:xfrm>
            <a:off x="7675563" y="385763"/>
            <a:ext cx="22225" cy="6350"/>
          </a:xfrm>
          <a:custGeom>
            <a:avLst/>
            <a:gdLst>
              <a:gd name="T0" fmla="*/ 0 w 20954"/>
              <a:gd name="T1" fmla="*/ 133 h 6985"/>
              <a:gd name="T2" fmla="*/ 151329 w 20954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0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265556 h 6984"/>
              <a:gd name="T2" fmla="*/ 12189 w 20954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1" name="object 139"/>
          <p:cNvSpPr>
            <a:spLocks/>
          </p:cNvSpPr>
          <p:nvPr/>
        </p:nvSpPr>
        <p:spPr bwMode="auto">
          <a:xfrm>
            <a:off x="7591425" y="385763"/>
            <a:ext cx="20638" cy="6350"/>
          </a:xfrm>
          <a:custGeom>
            <a:avLst/>
            <a:gdLst>
              <a:gd name="T0" fmla="*/ 0 w 20954"/>
              <a:gd name="T1" fmla="*/ 133 h 6985"/>
              <a:gd name="T2" fmla="*/ 12189 w 20954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2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265556 h 6984"/>
              <a:gd name="T2" fmla="*/ 12189 w 20954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3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265556 h 6984"/>
              <a:gd name="T2" fmla="*/ 151329 w 20954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4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91 h 8890"/>
              <a:gd name="T2" fmla="*/ 2433 w 13334"/>
              <a:gd name="T3" fmla="*/ 9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5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91 h 8890"/>
              <a:gd name="T2" fmla="*/ 133620 w 13334"/>
              <a:gd name="T3" fmla="*/ 9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6" name="object 144"/>
          <p:cNvSpPr>
            <a:spLocks/>
          </p:cNvSpPr>
          <p:nvPr/>
        </p:nvSpPr>
        <p:spPr bwMode="auto">
          <a:xfrm>
            <a:off x="7497763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7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8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31368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49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0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197424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1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2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3" name="object 151"/>
          <p:cNvSpPr>
            <a:spLocks/>
          </p:cNvSpPr>
          <p:nvPr/>
        </p:nvSpPr>
        <p:spPr bwMode="auto">
          <a:xfrm>
            <a:off x="7600950" y="385763"/>
            <a:ext cx="9525" cy="6350"/>
          </a:xfrm>
          <a:custGeom>
            <a:avLst/>
            <a:gdLst>
              <a:gd name="T0" fmla="*/ 0 w 8890"/>
              <a:gd name="T1" fmla="*/ 133 h 6985"/>
              <a:gd name="T2" fmla="*/ 91379 w 8890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4" name="object 152"/>
          <p:cNvSpPr>
            <a:spLocks/>
          </p:cNvSpPr>
          <p:nvPr/>
        </p:nvSpPr>
        <p:spPr bwMode="auto">
          <a:xfrm>
            <a:off x="7685088" y="385763"/>
            <a:ext cx="9525" cy="6350"/>
          </a:xfrm>
          <a:custGeom>
            <a:avLst/>
            <a:gdLst>
              <a:gd name="T0" fmla="*/ 0 w 8890"/>
              <a:gd name="T1" fmla="*/ 133 h 6985"/>
              <a:gd name="T2" fmla="*/ 91379 w 8890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5" name="object 153"/>
          <p:cNvSpPr>
            <a:spLocks/>
          </p:cNvSpPr>
          <p:nvPr/>
        </p:nvSpPr>
        <p:spPr bwMode="auto">
          <a:xfrm>
            <a:off x="7516813" y="385763"/>
            <a:ext cx="9525" cy="6350"/>
          </a:xfrm>
          <a:custGeom>
            <a:avLst/>
            <a:gdLst>
              <a:gd name="T0" fmla="*/ 0 w 8890"/>
              <a:gd name="T1" fmla="*/ 133 h 6985"/>
              <a:gd name="T2" fmla="*/ 91379 w 8890"/>
              <a:gd name="T3" fmla="*/ 1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6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265556 h 6984"/>
              <a:gd name="T2" fmla="*/ 91379 w 8890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7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265556 h 6984"/>
              <a:gd name="T2" fmla="*/ 91379 w 8890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8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265556 h 6984"/>
              <a:gd name="T2" fmla="*/ 91379 w 8890"/>
              <a:gd name="T3" fmla="*/ 265556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59" name="object 157"/>
          <p:cNvSpPr>
            <a:spLocks/>
          </p:cNvSpPr>
          <p:nvPr/>
        </p:nvSpPr>
        <p:spPr bwMode="auto">
          <a:xfrm>
            <a:off x="7553325" y="369888"/>
            <a:ext cx="96838" cy="12700"/>
          </a:xfrm>
          <a:custGeom>
            <a:avLst/>
            <a:gdLst>
              <a:gd name="T0" fmla="*/ 80498 w 97154"/>
              <a:gd name="T1" fmla="*/ 0 h 13970"/>
              <a:gd name="T2" fmla="*/ 6162 w 97154"/>
              <a:gd name="T3" fmla="*/ 0 h 13970"/>
              <a:gd name="T4" fmla="*/ 0 w 97154"/>
              <a:gd name="T5" fmla="*/ 245 h 13970"/>
              <a:gd name="T6" fmla="*/ 0 w 97154"/>
              <a:gd name="T7" fmla="*/ 530 h 13970"/>
              <a:gd name="T8" fmla="*/ 86659 w 97154"/>
              <a:gd name="T9" fmla="*/ 530 h 13970"/>
              <a:gd name="T10" fmla="*/ 86659 w 97154"/>
              <a:gd name="T11" fmla="*/ 245 h 13970"/>
              <a:gd name="T12" fmla="*/ 80498 w 97154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0" name="object 158"/>
          <p:cNvSpPr>
            <a:spLocks/>
          </p:cNvSpPr>
          <p:nvPr/>
        </p:nvSpPr>
        <p:spPr bwMode="auto">
          <a:xfrm>
            <a:off x="7553325" y="373063"/>
            <a:ext cx="96838" cy="0"/>
          </a:xfrm>
          <a:custGeom>
            <a:avLst/>
            <a:gdLst>
              <a:gd name="T0" fmla="*/ 0 w 97154"/>
              <a:gd name="T1" fmla="*/ 86659 w 971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1" name="object 159"/>
          <p:cNvSpPr>
            <a:spLocks/>
          </p:cNvSpPr>
          <p:nvPr/>
        </p:nvSpPr>
        <p:spPr bwMode="auto">
          <a:xfrm>
            <a:off x="7580313" y="311150"/>
            <a:ext cx="42862" cy="58738"/>
          </a:xfrm>
          <a:custGeom>
            <a:avLst/>
            <a:gdLst>
              <a:gd name="T0" fmla="*/ 29203 w 43179"/>
              <a:gd name="T1" fmla="*/ 0 h 59054"/>
              <a:gd name="T2" fmla="*/ 4419 w 43179"/>
              <a:gd name="T3" fmla="*/ 0 h 59054"/>
              <a:gd name="T4" fmla="*/ 0 w 43179"/>
              <a:gd name="T5" fmla="*/ 4709 h 59054"/>
              <a:gd name="T6" fmla="*/ 0 w 43179"/>
              <a:gd name="T7" fmla="*/ 48888 h 59054"/>
              <a:gd name="T8" fmla="*/ 33600 w 43179"/>
              <a:gd name="T9" fmla="*/ 48888 h 59054"/>
              <a:gd name="T10" fmla="*/ 33600 w 43179"/>
              <a:gd name="T11" fmla="*/ 4709 h 59054"/>
              <a:gd name="T12" fmla="*/ 29203 w 43179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2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182 w 8890"/>
              <a:gd name="T1" fmla="*/ 0 h 1270"/>
              <a:gd name="T2" fmla="*/ 0 w 8890"/>
              <a:gd name="T3" fmla="*/ 170936 h 1270"/>
              <a:gd name="T4" fmla="*/ 137 w 8890"/>
              <a:gd name="T5" fmla="*/ 170936 h 1270"/>
              <a:gd name="T6" fmla="*/ 162 w 8890"/>
              <a:gd name="T7" fmla="*/ 967154 h 1270"/>
              <a:gd name="T8" fmla="*/ 182 w 8890"/>
              <a:gd name="T9" fmla="*/ 2303790 h 1270"/>
              <a:gd name="T10" fmla="*/ 182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3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137 w 8890"/>
              <a:gd name="T1" fmla="*/ 0 h 26035"/>
              <a:gd name="T2" fmla="*/ 0 w 8890"/>
              <a:gd name="T3" fmla="*/ 0 h 26035"/>
              <a:gd name="T4" fmla="*/ 0 w 8890"/>
              <a:gd name="T5" fmla="*/ 86766 h 26035"/>
              <a:gd name="T6" fmla="*/ 182 w 8890"/>
              <a:gd name="T7" fmla="*/ 86766 h 26035"/>
              <a:gd name="T8" fmla="*/ 182 w 8890"/>
              <a:gd name="T9" fmla="*/ 3697 h 26035"/>
              <a:gd name="T10" fmla="*/ 162 w 8890"/>
              <a:gd name="T11" fmla="*/ 1377 h 26035"/>
              <a:gd name="T12" fmla="*/ 137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4" name="object 162"/>
          <p:cNvSpPr>
            <a:spLocks/>
          </p:cNvSpPr>
          <p:nvPr/>
        </p:nvSpPr>
        <p:spPr bwMode="auto">
          <a:xfrm>
            <a:off x="7605713" y="309563"/>
            <a:ext cx="1587" cy="1587"/>
          </a:xfrm>
          <a:custGeom>
            <a:avLst/>
            <a:gdLst>
              <a:gd name="T0" fmla="*/ 0 w 2540"/>
              <a:gd name="T1" fmla="*/ 1064987 h 1270"/>
              <a:gd name="T2" fmla="*/ 1 w 2540"/>
              <a:gd name="T3" fmla="*/ 1064987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5" name="object 163"/>
          <p:cNvSpPr>
            <a:spLocks/>
          </p:cNvSpPr>
          <p:nvPr/>
        </p:nvSpPr>
        <p:spPr bwMode="auto">
          <a:xfrm>
            <a:off x="7599363" y="287338"/>
            <a:ext cx="7937" cy="23812"/>
          </a:xfrm>
          <a:custGeom>
            <a:avLst/>
            <a:gdLst>
              <a:gd name="T0" fmla="*/ 182 w 8890"/>
              <a:gd name="T1" fmla="*/ 0 h 24129"/>
              <a:gd name="T2" fmla="*/ 0 w 8890"/>
              <a:gd name="T3" fmla="*/ 0 h 24129"/>
              <a:gd name="T4" fmla="*/ 0 w 8890"/>
              <a:gd name="T5" fmla="*/ 15158 h 24129"/>
              <a:gd name="T6" fmla="*/ 137 w 8890"/>
              <a:gd name="T7" fmla="*/ 15158 h 24129"/>
              <a:gd name="T8" fmla="*/ 162 w 8890"/>
              <a:gd name="T9" fmla="*/ 14898 h 24129"/>
              <a:gd name="T10" fmla="*/ 182 w 8890"/>
              <a:gd name="T11" fmla="*/ 14459 h 24129"/>
              <a:gd name="T12" fmla="*/ 182 w 8890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6" name="object 164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91367 w 66040"/>
              <a:gd name="T1" fmla="*/ 0 h 9525"/>
              <a:gd name="T2" fmla="*/ 0 w 66040"/>
              <a:gd name="T3" fmla="*/ 0 h 9525"/>
              <a:gd name="T4" fmla="*/ 20115 w 66040"/>
              <a:gd name="T5" fmla="*/ 9334 h 9525"/>
              <a:gd name="T6" fmla="*/ 71249 w 66040"/>
              <a:gd name="T7" fmla="*/ 9334 h 9525"/>
              <a:gd name="T8" fmla="*/ 91367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7" name="object 165"/>
          <p:cNvSpPr>
            <a:spLocks/>
          </p:cNvSpPr>
          <p:nvPr/>
        </p:nvSpPr>
        <p:spPr bwMode="auto">
          <a:xfrm>
            <a:off x="7512050" y="252413"/>
            <a:ext cx="177800" cy="25400"/>
          </a:xfrm>
          <a:custGeom>
            <a:avLst/>
            <a:gdLst>
              <a:gd name="T0" fmla="*/ 172339 w 177800"/>
              <a:gd name="T1" fmla="*/ 0 h 24764"/>
              <a:gd name="T2" fmla="*/ 5435 w 177800"/>
              <a:gd name="T3" fmla="*/ 0 h 24764"/>
              <a:gd name="T4" fmla="*/ 0 w 177800"/>
              <a:gd name="T5" fmla="*/ 12873 h 24764"/>
              <a:gd name="T6" fmla="*/ 0 w 177800"/>
              <a:gd name="T7" fmla="*/ 45534 h 24764"/>
              <a:gd name="T8" fmla="*/ 5435 w 177800"/>
              <a:gd name="T9" fmla="*/ 58407 h 24764"/>
              <a:gd name="T10" fmla="*/ 172339 w 177800"/>
              <a:gd name="T11" fmla="*/ 58407 h 24764"/>
              <a:gd name="T12" fmla="*/ 177761 w 177800"/>
              <a:gd name="T13" fmla="*/ 45534 h 24764"/>
              <a:gd name="T14" fmla="*/ 177761 w 177800"/>
              <a:gd name="T15" fmla="*/ 12873 h 24764"/>
              <a:gd name="T16" fmla="*/ 172339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8" name="object 166"/>
          <p:cNvSpPr>
            <a:spLocks/>
          </p:cNvSpPr>
          <p:nvPr/>
        </p:nvSpPr>
        <p:spPr bwMode="auto">
          <a:xfrm>
            <a:off x="7512050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69" name="object 167"/>
          <p:cNvSpPr>
            <a:spLocks/>
          </p:cNvSpPr>
          <p:nvPr/>
        </p:nvSpPr>
        <p:spPr bwMode="auto">
          <a:xfrm>
            <a:off x="7512050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0" name="object 168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91367 w 66040"/>
              <a:gd name="T1" fmla="*/ 0 h 9525"/>
              <a:gd name="T2" fmla="*/ 0 w 66040"/>
              <a:gd name="T3" fmla="*/ 0 h 9525"/>
              <a:gd name="T4" fmla="*/ 20134 w 66040"/>
              <a:gd name="T5" fmla="*/ 9334 h 9525"/>
              <a:gd name="T6" fmla="*/ 71249 w 66040"/>
              <a:gd name="T7" fmla="*/ 9334 h 9525"/>
              <a:gd name="T8" fmla="*/ 91367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1" name="object 169"/>
          <p:cNvSpPr>
            <a:spLocks/>
          </p:cNvSpPr>
          <p:nvPr/>
        </p:nvSpPr>
        <p:spPr bwMode="auto">
          <a:xfrm>
            <a:off x="7580313" y="311150"/>
            <a:ext cx="20637" cy="58738"/>
          </a:xfrm>
          <a:custGeom>
            <a:avLst/>
            <a:gdLst>
              <a:gd name="T0" fmla="*/ 4652 w 21590"/>
              <a:gd name="T1" fmla="*/ 0 h 59054"/>
              <a:gd name="T2" fmla="*/ 1223 w 21590"/>
              <a:gd name="T3" fmla="*/ 0 h 59054"/>
              <a:gd name="T4" fmla="*/ 0 w 21590"/>
              <a:gd name="T5" fmla="*/ 4709 h 59054"/>
              <a:gd name="T6" fmla="*/ 0 w 21590"/>
              <a:gd name="T7" fmla="*/ 48888 h 59054"/>
              <a:gd name="T8" fmla="*/ 4652 w 21590"/>
              <a:gd name="T9" fmla="*/ 48888 h 59054"/>
              <a:gd name="T10" fmla="*/ 4652 w 21590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2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3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2147483646 h 634"/>
              <a:gd name="T2" fmla="*/ 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4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2147483646 h 634"/>
              <a:gd name="T2" fmla="*/ 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5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2147483646 h 1904"/>
              <a:gd name="T2" fmla="*/ 2147483646 w 634"/>
              <a:gd name="T3" fmla="*/ 2147483646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6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1956742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7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2078095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8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2147483646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79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2022792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80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2032074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81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2147483646 h 634"/>
              <a:gd name="T2" fmla="*/ 0 w 127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7282" name="object 180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284" name="object 307"/>
          <p:cNvSpPr txBox="1">
            <a:spLocks noChangeArrowheads="1"/>
          </p:cNvSpPr>
          <p:nvPr/>
        </p:nvSpPr>
        <p:spPr bwMode="auto">
          <a:xfrm>
            <a:off x="248342" y="1293516"/>
            <a:ext cx="4895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7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ИЗМЕНЕНИЕ СТОИМОСТИ АКТИВОВ, МЛРД. ТЕНГЕ</a:t>
            </a:r>
            <a:endParaRPr lang="ru-RU" altLang="ru-RU" sz="17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7285" name="object 180"/>
          <p:cNvSpPr txBox="1">
            <a:spLocks noChangeArrowheads="1"/>
          </p:cNvSpPr>
          <p:nvPr/>
        </p:nvSpPr>
        <p:spPr bwMode="auto">
          <a:xfrm>
            <a:off x="1582738" y="46355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ГКП «АСТАНА СУ АРНАСЫ» </a:t>
            </a:r>
            <a:endParaRPr lang="ru-RU" altLang="ru-RU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7287" name="Прямоугольник 282"/>
          <p:cNvSpPr>
            <a:spLocks noChangeArrowheads="1"/>
          </p:cNvSpPr>
          <p:nvPr/>
        </p:nvSpPr>
        <p:spPr bwMode="auto">
          <a:xfrm>
            <a:off x="-125907" y="912099"/>
            <a:ext cx="4680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создано в 1959 году </a:t>
            </a:r>
            <a:endParaRPr lang="en-US" altLang="ru-RU" sz="1600" b="1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89" name="Прямоугольник 185"/>
          <p:cNvSpPr>
            <a:spLocks noChangeArrowheads="1"/>
          </p:cNvSpPr>
          <p:nvPr/>
        </p:nvSpPr>
        <p:spPr bwMode="auto">
          <a:xfrm>
            <a:off x="482784" y="4713578"/>
            <a:ext cx="9807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активов на 01 </a:t>
            </a:r>
            <a:r>
              <a:rPr lang="kk-KZ" alt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июль</a:t>
            </a:r>
            <a:r>
              <a:rPr lang="ru-RU" alt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г</a:t>
            </a:r>
            <a:r>
              <a:rPr lang="ru-RU" alt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alt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370 </a:t>
            </a:r>
            <a:r>
              <a:rPr lang="ru-RU" altLang="ru-RU" sz="1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alt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Уставный капитал – 32 </a:t>
            </a:r>
            <a:r>
              <a:rPr lang="ru-RU" altLang="ru-RU" sz="1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alt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связи с принятием на обслуживание построенных объектов балансовая стоимость активов Предприятия за пять лет увеличилась на </a:t>
            </a:r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</a:t>
            </a:r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kk-KZ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Амортизация за </a:t>
            </a:r>
            <a:r>
              <a:rPr lang="en-US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kk-KZ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полуголдие 2025 года составляет 7,9 млрд.тенге</a:t>
            </a:r>
            <a:endParaRPr lang="ru-RU" alt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290" name="Прямоугольник 189"/>
          <p:cNvSpPr>
            <a:spLocks noChangeArrowheads="1"/>
          </p:cNvSpPr>
          <p:nvPr/>
        </p:nvSpPr>
        <p:spPr bwMode="auto">
          <a:xfrm>
            <a:off x="277601" y="5735936"/>
            <a:ext cx="10052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тарифной смете утверждено </a:t>
            </a:r>
            <a:r>
              <a:rPr lang="en-US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3,9</a:t>
            </a:r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реализацию инвестиционных </a:t>
            </a:r>
            <a:r>
              <a:rPr lang="ru-RU" alt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  <a:r>
              <a:rPr lang="en-US" alt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6" name="Диаграмма 1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712180"/>
              </p:ext>
            </p:extLst>
          </p:nvPr>
        </p:nvGraphicFramePr>
        <p:xfrm>
          <a:off x="282937" y="17919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7" name="Диаграмма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56343"/>
              </p:ext>
            </p:extLst>
          </p:nvPr>
        </p:nvGraphicFramePr>
        <p:xfrm>
          <a:off x="5037138" y="1339552"/>
          <a:ext cx="4846066" cy="312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71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15"/>
          <p:cNvSpPr>
            <a:spLocks noGrp="1"/>
          </p:cNvSpPr>
          <p:nvPr>
            <p:ph type="title"/>
          </p:nvPr>
        </p:nvSpPr>
        <p:spPr>
          <a:xfrm>
            <a:off x="3262312" y="933683"/>
            <a:ext cx="9223375" cy="377825"/>
          </a:xfrm>
        </p:spPr>
        <p:txBody>
          <a:bodyPr/>
          <a:lstStyle/>
          <a:p>
            <a:pPr marL="1479550" indent="-1468438" eaLnBrk="1" hangingPunct="1"/>
            <a:r>
              <a:rPr lang="ru-RU" alt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Налог на имущество (млн. тенге)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06704"/>
              </p:ext>
            </p:extLst>
          </p:nvPr>
        </p:nvGraphicFramePr>
        <p:xfrm>
          <a:off x="815343" y="1552473"/>
          <a:ext cx="9643925" cy="317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3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2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35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987743466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6960">
                <a:tc rowSpan="2">
                  <a:txBody>
                    <a:bodyPr/>
                    <a:lstStyle/>
                    <a:p>
                      <a:pPr marL="5016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5016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Наименование</a:t>
                      </a:r>
                      <a:endParaRPr kumimoji="0" lang="ru-RU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1444" marR="91444" marT="45737" marB="45737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Период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37" marB="4573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047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2019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2021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2023 </a:t>
                      </a: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I</a:t>
                      </a:r>
                      <a:r>
                        <a:rPr lang="kk-KZ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полугодие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37" marB="4573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809"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Величина налога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966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1 279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1 376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1 386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1 408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1 408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760</a:t>
                      </a:r>
                      <a:endParaRPr lang="ru-RU" sz="20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253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600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т.ч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. объекты водоснабжения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(ставка</a:t>
                      </a:r>
                      <a:r>
                        <a:rPr lang="ru-RU" sz="17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0,1%)</a:t>
                      </a:r>
                      <a:endParaRPr sz="1700" b="1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75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82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83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85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106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68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1642">
                <a:tc>
                  <a:txBody>
                    <a:bodyPr/>
                    <a:lstStyle/>
                    <a:p>
                      <a:pPr marL="495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600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т.ч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. объекты водоотведения </a:t>
                      </a:r>
                      <a:r>
                        <a:rPr lang="ru-RU" sz="17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(ставка 1,5%)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885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1 195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1 287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1 303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1 323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1270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692</a:t>
                      </a:r>
                      <a:endParaRPr lang="ru-RU" sz="20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4" marR="91444" marT="45737" marB="4573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0196" y="4861545"/>
            <a:ext cx="91154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Стоимость объектов Предприятия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289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водоснабжение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– 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73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(48%)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водоотведение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(52%)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С 2009 года действуют льготы по налогу на имущество исключительно для объектов водоснабжения. Объекты водоотведения (отвод и очистка сточных вод) оказались в неравных условиях, и действующая ставка налога на имущество по ним больше в 15 раз.</a:t>
            </a:r>
          </a:p>
        </p:txBody>
      </p:sp>
      <p:sp>
        <p:nvSpPr>
          <p:cNvPr id="34867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68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15075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69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0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37616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37616 w 3833495"/>
              <a:gd name="T7" fmla="*/ 91655 h 92075"/>
              <a:gd name="T8" fmla="*/ 3837616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1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41337430 h 634"/>
              <a:gd name="T2" fmla="*/ 21205 w 8889"/>
              <a:gd name="T3" fmla="*/ 4133743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2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41337430 h 634"/>
              <a:gd name="T2" fmla="*/ 1983 w 8889"/>
              <a:gd name="T3" fmla="*/ 4133743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3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18484 h 33020"/>
              <a:gd name="T2" fmla="*/ 1983 w 8889"/>
              <a:gd name="T3" fmla="*/ 18484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4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10152 h 24129"/>
              <a:gd name="T2" fmla="*/ 21205 w 8889"/>
              <a:gd name="T3" fmla="*/ 1015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5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10601 w 8889"/>
              <a:gd name="T1" fmla="*/ 0 h 54609"/>
              <a:gd name="T2" fmla="*/ 10601 w 8889"/>
              <a:gd name="T3" fmla="*/ 67828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6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10152 h 24129"/>
              <a:gd name="T2" fmla="*/ 1983 w 8889"/>
              <a:gd name="T3" fmla="*/ 1015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7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992 w 8889"/>
              <a:gd name="T1" fmla="*/ 0 h 54609"/>
              <a:gd name="T2" fmla="*/ 992 w 8889"/>
              <a:gd name="T3" fmla="*/ 67828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8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79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0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22013 h 20954"/>
              <a:gd name="T2" fmla="*/ 1995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1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22013 h 20954"/>
              <a:gd name="T2" fmla="*/ 36234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2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8396 h 20954"/>
              <a:gd name="T2" fmla="*/ 1995 w 6985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3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8396 h 20954"/>
              <a:gd name="T2" fmla="*/ 36234 w 6985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4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22013 h 20954"/>
              <a:gd name="T2" fmla="*/ 1995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5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22013 h 20954"/>
              <a:gd name="T2" fmla="*/ 36234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6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8390 h 20954"/>
              <a:gd name="T2" fmla="*/ 1995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7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8390 h 20954"/>
              <a:gd name="T2" fmla="*/ 36234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8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8390 h 20954"/>
              <a:gd name="T2" fmla="*/ 1995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89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8390 h 20954"/>
              <a:gd name="T2" fmla="*/ 36234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0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8396 h 20954"/>
              <a:gd name="T2" fmla="*/ 1995 w 6985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1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8396 h 20954"/>
              <a:gd name="T2" fmla="*/ 36234 w 6985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2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15655 h 13334"/>
              <a:gd name="T2" fmla="*/ 21205 w 8889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3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15655 h 13334"/>
              <a:gd name="T2" fmla="*/ 1983 w 8889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4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3387 h 13334"/>
              <a:gd name="T2" fmla="*/ 21205 w 8889"/>
              <a:gd name="T3" fmla="*/ 338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5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3387 h 13334"/>
              <a:gd name="T2" fmla="*/ 1983 w 8889"/>
              <a:gd name="T3" fmla="*/ 338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6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15655 h 13334"/>
              <a:gd name="T2" fmla="*/ 21205 w 8889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7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15655 h 13334"/>
              <a:gd name="T2" fmla="*/ 1983 w 8889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8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899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0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1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2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3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4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5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6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7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8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1005 h 8890"/>
              <a:gd name="T2" fmla="*/ 1995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09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1005 h 8890"/>
              <a:gd name="T2" fmla="*/ 36234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0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1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10740 h 8890"/>
              <a:gd name="T2" fmla="*/ 36234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2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3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10740 h 8890"/>
              <a:gd name="T2" fmla="*/ 36234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4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1005 h 8890"/>
              <a:gd name="T2" fmla="*/ 1995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5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1005 h 8890"/>
              <a:gd name="T2" fmla="*/ 36234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6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7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10740 h 8890"/>
              <a:gd name="T2" fmla="*/ 36234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8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19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10740 h 8890"/>
              <a:gd name="T2" fmla="*/ 36234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0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10152 h 24129"/>
              <a:gd name="T2" fmla="*/ 21205 w 8889"/>
              <a:gd name="T3" fmla="*/ 1015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1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10601 w 8889"/>
              <a:gd name="T1" fmla="*/ 0 h 54609"/>
              <a:gd name="T2" fmla="*/ 10601 w 8889"/>
              <a:gd name="T3" fmla="*/ 67828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2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22013 h 20954"/>
              <a:gd name="T2" fmla="*/ 1995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3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22013 h 20954"/>
              <a:gd name="T2" fmla="*/ 1995 w 6985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4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8390 h 20954"/>
              <a:gd name="T2" fmla="*/ 1995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5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8390 h 20954"/>
              <a:gd name="T2" fmla="*/ 1995 w 6985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6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3387 h 13334"/>
              <a:gd name="T2" fmla="*/ 21205 w 8889"/>
              <a:gd name="T3" fmla="*/ 338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7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15655 h 13334"/>
              <a:gd name="T2" fmla="*/ 21205 w 8889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8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1005 h 8890"/>
              <a:gd name="T2" fmla="*/ 1995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29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0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1005 h 8890"/>
              <a:gd name="T2" fmla="*/ 1995 w 6985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1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10740 h 8890"/>
              <a:gd name="T2" fmla="*/ 1995 w 6985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2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21653 w 925829"/>
              <a:gd name="T3" fmla="*/ 0 h 124459"/>
              <a:gd name="T4" fmla="*/ 921653 w 925829"/>
              <a:gd name="T5" fmla="*/ 116321 h 124459"/>
              <a:gd name="T6" fmla="*/ 0 w 925829"/>
              <a:gd name="T7" fmla="*/ 116321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3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713 w 910590"/>
              <a:gd name="T1" fmla="*/ 29073 h 33654"/>
              <a:gd name="T2" fmla="*/ 0 w 910590"/>
              <a:gd name="T3" fmla="*/ 29073 h 33654"/>
              <a:gd name="T4" fmla="*/ 0 w 910590"/>
              <a:gd name="T5" fmla="*/ 29523 h 33654"/>
              <a:gd name="T6" fmla="*/ 8713 w 910590"/>
              <a:gd name="T7" fmla="*/ 29523 h 33654"/>
              <a:gd name="T8" fmla="*/ 8713 w 910590"/>
              <a:gd name="T9" fmla="*/ 29073 h 33654"/>
              <a:gd name="T10" fmla="*/ 894542 w 910590"/>
              <a:gd name="T11" fmla="*/ 0 h 33654"/>
              <a:gd name="T12" fmla="*/ 28211 w 910590"/>
              <a:gd name="T13" fmla="*/ 0 h 33654"/>
              <a:gd name="T14" fmla="*/ 28211 w 910590"/>
              <a:gd name="T15" fmla="*/ 29512 h 33654"/>
              <a:gd name="T16" fmla="*/ 894542 w 910590"/>
              <a:gd name="T17" fmla="*/ 29512 h 33654"/>
              <a:gd name="T18" fmla="*/ 894542 w 910590"/>
              <a:gd name="T19" fmla="*/ 0 h 33654"/>
              <a:gd name="T20" fmla="*/ 918418 w 910590"/>
              <a:gd name="T21" fmla="*/ 29489 h 33654"/>
              <a:gd name="T22" fmla="*/ 914049 w 910590"/>
              <a:gd name="T23" fmla="*/ 29489 h 33654"/>
              <a:gd name="T24" fmla="*/ 918418 w 910590"/>
              <a:gd name="T25" fmla="*/ 29489 h 33654"/>
              <a:gd name="T26" fmla="*/ 914061 w 910590"/>
              <a:gd name="T27" fmla="*/ 0 h 33654"/>
              <a:gd name="T28" fmla="*/ 914049 w 910590"/>
              <a:gd name="T29" fmla="*/ 29489 h 33654"/>
              <a:gd name="T30" fmla="*/ 914061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4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84901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5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6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8396 h 20954"/>
              <a:gd name="T2" fmla="*/ 36301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7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8396 h 20954"/>
              <a:gd name="T2" fmla="*/ 36301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8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8396 h 20954"/>
              <a:gd name="T2" fmla="*/ 1998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39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8396 h 20954"/>
              <a:gd name="T2" fmla="*/ 36301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0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8396 h 20954"/>
              <a:gd name="T2" fmla="*/ 1998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1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8396 h 20954"/>
              <a:gd name="T2" fmla="*/ 1998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2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3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4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5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6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7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10740 h 8890"/>
              <a:gd name="T2" fmla="*/ 36301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8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10740 h 8890"/>
              <a:gd name="T2" fmla="*/ 36301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49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10740 h 8890"/>
              <a:gd name="T2" fmla="*/ 36301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0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10740 h 8890"/>
              <a:gd name="T2" fmla="*/ 1998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1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10740 h 8890"/>
              <a:gd name="T2" fmla="*/ 1998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2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10740 h 8890"/>
              <a:gd name="T2" fmla="*/ 1998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3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4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21993 h 20954"/>
              <a:gd name="T2" fmla="*/ 1998 w 6984"/>
              <a:gd name="T3" fmla="*/ 2199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5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8396 h 20954"/>
              <a:gd name="T2" fmla="*/ 1998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6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8396 h 20954"/>
              <a:gd name="T2" fmla="*/ 1998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7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15655 h 13334"/>
              <a:gd name="T2" fmla="*/ 54 w 4445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8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3387 h 13334"/>
              <a:gd name="T2" fmla="*/ 54 w 4445"/>
              <a:gd name="T3" fmla="*/ 338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59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15673 h 13334"/>
              <a:gd name="T2" fmla="*/ 54 w 4445"/>
              <a:gd name="T3" fmla="*/ 1567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0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1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2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1005 h 8890"/>
              <a:gd name="T2" fmla="*/ 1998 w 6984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3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10740 h 8890"/>
              <a:gd name="T2" fmla="*/ 1998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4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10740 h 8890"/>
              <a:gd name="T2" fmla="*/ 1998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5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41337430 h 634"/>
              <a:gd name="T2" fmla="*/ 1977 w 8890"/>
              <a:gd name="T3" fmla="*/ 4133743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6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18484 h 33020"/>
              <a:gd name="T2" fmla="*/ 1977 w 8890"/>
              <a:gd name="T3" fmla="*/ 18484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7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10152 h 24129"/>
              <a:gd name="T2" fmla="*/ 1977 w 8890"/>
              <a:gd name="T3" fmla="*/ 1015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8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989 w 8890"/>
              <a:gd name="T1" fmla="*/ 0 h 54609"/>
              <a:gd name="T2" fmla="*/ 989 w 8890"/>
              <a:gd name="T3" fmla="*/ 67828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69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0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22013 h 20954"/>
              <a:gd name="T2" fmla="*/ 36367 w 6984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1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8396 h 20954"/>
              <a:gd name="T2" fmla="*/ 36367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2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22013 h 20954"/>
              <a:gd name="T2" fmla="*/ 36367 w 6984"/>
              <a:gd name="T3" fmla="*/ 2201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3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8390 h 20954"/>
              <a:gd name="T2" fmla="*/ 36367 w 6984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4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8390 h 20954"/>
              <a:gd name="T2" fmla="*/ 36367 w 6984"/>
              <a:gd name="T3" fmla="*/ 839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5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8396 h 20954"/>
              <a:gd name="T2" fmla="*/ 36367 w 6984"/>
              <a:gd name="T3" fmla="*/ 839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6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15655 h 13334"/>
              <a:gd name="T2" fmla="*/ 1977 w 8890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7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3387 h 13334"/>
              <a:gd name="T2" fmla="*/ 1977 w 8890"/>
              <a:gd name="T3" fmla="*/ 338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8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15655 h 13334"/>
              <a:gd name="T2" fmla="*/ 1977 w 8890"/>
              <a:gd name="T3" fmla="*/ 15655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79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0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1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2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3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4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1005 h 8890"/>
              <a:gd name="T2" fmla="*/ 36367 w 6984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5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10740 h 8890"/>
              <a:gd name="T2" fmla="*/ 36367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6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10740 h 8890"/>
              <a:gd name="T2" fmla="*/ 36367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7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1005 h 8890"/>
              <a:gd name="T2" fmla="*/ 36367 w 6984"/>
              <a:gd name="T3" fmla="*/ 100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8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10740 h 8890"/>
              <a:gd name="T2" fmla="*/ 36367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89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10740 h 8890"/>
              <a:gd name="T2" fmla="*/ 36367 w 6984"/>
              <a:gd name="T3" fmla="*/ 1074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0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11728 w 17779"/>
              <a:gd name="T1" fmla="*/ 0 h 83820"/>
              <a:gd name="T2" fmla="*/ 2011 w 17779"/>
              <a:gd name="T3" fmla="*/ 0 h 83820"/>
              <a:gd name="T4" fmla="*/ 0 w 17779"/>
              <a:gd name="T5" fmla="*/ 2669 h 83820"/>
              <a:gd name="T6" fmla="*/ 0 w 17779"/>
              <a:gd name="T7" fmla="*/ 84875 h 83820"/>
              <a:gd name="T8" fmla="*/ 2011 w 17779"/>
              <a:gd name="T9" fmla="*/ 87542 h 83820"/>
              <a:gd name="T10" fmla="*/ 11728 w 17779"/>
              <a:gd name="T11" fmla="*/ 87542 h 83820"/>
              <a:gd name="T12" fmla="*/ 13739 w 17779"/>
              <a:gd name="T13" fmla="*/ 84875 h 83820"/>
              <a:gd name="T14" fmla="*/ 13739 w 17779"/>
              <a:gd name="T15" fmla="*/ 2669 h 83820"/>
              <a:gd name="T16" fmla="*/ 11728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1" name="object 128"/>
          <p:cNvSpPr>
            <a:spLocks/>
          </p:cNvSpPr>
          <p:nvPr/>
        </p:nvSpPr>
        <p:spPr bwMode="auto">
          <a:xfrm>
            <a:off x="7542213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29891 w 117475"/>
              <a:gd name="T5" fmla="*/ 22 h 16510"/>
              <a:gd name="T6" fmla="*/ 17282 w 117475"/>
              <a:gd name="T7" fmla="*/ 1718 h 16510"/>
              <a:gd name="T8" fmla="*/ 6426 w 117475"/>
              <a:gd name="T9" fmla="*/ 5942 h 16510"/>
              <a:gd name="T10" fmla="*/ 0 w 117475"/>
              <a:gd name="T11" fmla="*/ 9548 h 16510"/>
              <a:gd name="T12" fmla="*/ 117347 w 117475"/>
              <a:gd name="T13" fmla="*/ 9548 h 16510"/>
              <a:gd name="T14" fmla="*/ 109718 w 117475"/>
              <a:gd name="T15" fmla="*/ 5294 h 16510"/>
              <a:gd name="T16" fmla="*/ 98584 w 117475"/>
              <a:gd name="T17" fmla="*/ 1367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2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16118 w 124459"/>
              <a:gd name="T1" fmla="*/ 0 h 145415"/>
              <a:gd name="T2" fmla="*/ 0 w 124459"/>
              <a:gd name="T3" fmla="*/ 0 h 145415"/>
              <a:gd name="T4" fmla="*/ 0 w 124459"/>
              <a:gd name="T5" fmla="*/ 132943 h 145415"/>
              <a:gd name="T6" fmla="*/ 78377 w 124459"/>
              <a:gd name="T7" fmla="*/ 131612 h 145415"/>
              <a:gd name="T8" fmla="*/ 109069 w 124459"/>
              <a:gd name="T9" fmla="*/ 109599 h 145415"/>
              <a:gd name="T10" fmla="*/ 116118 w 124459"/>
              <a:gd name="T11" fmla="*/ 84753 h 145415"/>
              <a:gd name="T12" fmla="*/ 116118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3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87153 h 109220"/>
              <a:gd name="T6" fmla="*/ 4672 w 38100"/>
              <a:gd name="T7" fmla="*/ 100747 h 109220"/>
              <a:gd name="T8" fmla="*/ 0 w 38100"/>
              <a:gd name="T9" fmla="*/ 113092 h 109220"/>
              <a:gd name="T10" fmla="*/ 11923 w 38100"/>
              <a:gd name="T11" fmla="*/ 111377 h 109220"/>
              <a:gd name="T12" fmla="*/ 22553 w 38100"/>
              <a:gd name="T13" fmla="*/ 104595 h 109220"/>
              <a:gd name="T14" fmla="*/ 31024 w 38100"/>
              <a:gd name="T15" fmla="*/ 93771 h 109220"/>
              <a:gd name="T16" fmla="*/ 36469 w 38100"/>
              <a:gd name="T17" fmla="*/ 79930 h 109220"/>
              <a:gd name="T18" fmla="*/ 38071 w 38100"/>
              <a:gd name="T19" fmla="*/ 50434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4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84459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47597 w 92709"/>
              <a:gd name="T7" fmla="*/ 163285 h 165100"/>
              <a:gd name="T8" fmla="*/ 77576 w 92709"/>
              <a:gd name="T9" fmla="*/ 139280 h 165100"/>
              <a:gd name="T10" fmla="*/ 84459 w 92709"/>
              <a:gd name="T11" fmla="*/ 112204 h 165100"/>
              <a:gd name="T12" fmla="*/ 84459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5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16118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6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17061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7" name="object 134"/>
          <p:cNvSpPr>
            <a:spLocks/>
          </p:cNvSpPr>
          <p:nvPr/>
        </p:nvSpPr>
        <p:spPr bwMode="auto">
          <a:xfrm>
            <a:off x="7497763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8" name="object 135"/>
          <p:cNvSpPr>
            <a:spLocks/>
          </p:cNvSpPr>
          <p:nvPr/>
        </p:nvSpPr>
        <p:spPr bwMode="auto">
          <a:xfrm>
            <a:off x="7497763" y="392113"/>
            <a:ext cx="207962" cy="0"/>
          </a:xfrm>
          <a:custGeom>
            <a:avLst/>
            <a:gdLst>
              <a:gd name="T0" fmla="*/ 0 w 208279"/>
              <a:gd name="T1" fmla="*/ 203840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999" name="object 136"/>
          <p:cNvSpPr>
            <a:spLocks/>
          </p:cNvSpPr>
          <p:nvPr/>
        </p:nvSpPr>
        <p:spPr bwMode="auto">
          <a:xfrm>
            <a:off x="7508875" y="385763"/>
            <a:ext cx="20638" cy="6350"/>
          </a:xfrm>
          <a:custGeom>
            <a:avLst/>
            <a:gdLst>
              <a:gd name="T0" fmla="*/ 0 w 20954"/>
              <a:gd name="T1" fmla="*/ 989 h 6985"/>
              <a:gd name="T2" fmla="*/ 16770 w 20954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0" name="object 137"/>
          <p:cNvSpPr>
            <a:spLocks/>
          </p:cNvSpPr>
          <p:nvPr/>
        </p:nvSpPr>
        <p:spPr bwMode="auto">
          <a:xfrm>
            <a:off x="7675563" y="385763"/>
            <a:ext cx="22225" cy="6350"/>
          </a:xfrm>
          <a:custGeom>
            <a:avLst/>
            <a:gdLst>
              <a:gd name="T0" fmla="*/ 0 w 20954"/>
              <a:gd name="T1" fmla="*/ 989 h 6985"/>
              <a:gd name="T2" fmla="*/ 43938 w 20954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1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18047 h 6984"/>
              <a:gd name="T2" fmla="*/ 16770 w 20954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2" name="object 139"/>
          <p:cNvSpPr>
            <a:spLocks/>
          </p:cNvSpPr>
          <p:nvPr/>
        </p:nvSpPr>
        <p:spPr bwMode="auto">
          <a:xfrm>
            <a:off x="7591425" y="385763"/>
            <a:ext cx="20638" cy="6350"/>
          </a:xfrm>
          <a:custGeom>
            <a:avLst/>
            <a:gdLst>
              <a:gd name="T0" fmla="*/ 0 w 20954"/>
              <a:gd name="T1" fmla="*/ 989 h 6985"/>
              <a:gd name="T2" fmla="*/ 16770 w 20954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3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18047 h 6984"/>
              <a:gd name="T2" fmla="*/ 16770 w 20954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4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18047 h 6984"/>
              <a:gd name="T2" fmla="*/ 43938 w 20954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5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981 h 8890"/>
              <a:gd name="T2" fmla="*/ 6768 w 13334"/>
              <a:gd name="T3" fmla="*/ 98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6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981 h 8890"/>
              <a:gd name="T2" fmla="*/ 31308 w 13334"/>
              <a:gd name="T3" fmla="*/ 98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7" name="object 144"/>
          <p:cNvSpPr>
            <a:spLocks/>
          </p:cNvSpPr>
          <p:nvPr/>
        </p:nvSpPr>
        <p:spPr bwMode="auto">
          <a:xfrm>
            <a:off x="7497763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8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09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17082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0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1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203840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2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3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4" name="object 151"/>
          <p:cNvSpPr>
            <a:spLocks/>
          </p:cNvSpPr>
          <p:nvPr/>
        </p:nvSpPr>
        <p:spPr bwMode="auto">
          <a:xfrm>
            <a:off x="7600950" y="385763"/>
            <a:ext cx="9525" cy="6350"/>
          </a:xfrm>
          <a:custGeom>
            <a:avLst/>
            <a:gdLst>
              <a:gd name="T0" fmla="*/ 0 w 8890"/>
              <a:gd name="T1" fmla="*/ 989 h 6985"/>
              <a:gd name="T2" fmla="*/ 21459 w 8890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5" name="object 152"/>
          <p:cNvSpPr>
            <a:spLocks/>
          </p:cNvSpPr>
          <p:nvPr/>
        </p:nvSpPr>
        <p:spPr bwMode="auto">
          <a:xfrm>
            <a:off x="7685088" y="385763"/>
            <a:ext cx="9525" cy="6350"/>
          </a:xfrm>
          <a:custGeom>
            <a:avLst/>
            <a:gdLst>
              <a:gd name="T0" fmla="*/ 0 w 8890"/>
              <a:gd name="T1" fmla="*/ 989 h 6985"/>
              <a:gd name="T2" fmla="*/ 21459 w 8890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6" name="object 153"/>
          <p:cNvSpPr>
            <a:spLocks/>
          </p:cNvSpPr>
          <p:nvPr/>
        </p:nvSpPr>
        <p:spPr bwMode="auto">
          <a:xfrm>
            <a:off x="7516813" y="385763"/>
            <a:ext cx="9525" cy="6350"/>
          </a:xfrm>
          <a:custGeom>
            <a:avLst/>
            <a:gdLst>
              <a:gd name="T0" fmla="*/ 0 w 8890"/>
              <a:gd name="T1" fmla="*/ 989 h 6985"/>
              <a:gd name="T2" fmla="*/ 21459 w 8890"/>
              <a:gd name="T3" fmla="*/ 989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7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18047 h 6984"/>
              <a:gd name="T2" fmla="*/ 21459 w 8890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8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18047 h 6984"/>
              <a:gd name="T2" fmla="*/ 21459 w 8890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19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18047 h 6984"/>
              <a:gd name="T2" fmla="*/ 21459 w 8890"/>
              <a:gd name="T3" fmla="*/ 18047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0" name="object 157"/>
          <p:cNvSpPr>
            <a:spLocks/>
          </p:cNvSpPr>
          <p:nvPr/>
        </p:nvSpPr>
        <p:spPr bwMode="auto">
          <a:xfrm>
            <a:off x="7553325" y="369888"/>
            <a:ext cx="96838" cy="12700"/>
          </a:xfrm>
          <a:custGeom>
            <a:avLst/>
            <a:gdLst>
              <a:gd name="T0" fmla="*/ 86198 w 97154"/>
              <a:gd name="T1" fmla="*/ 0 h 13970"/>
              <a:gd name="T2" fmla="*/ 6597 w 97154"/>
              <a:gd name="T3" fmla="*/ 0 h 13970"/>
              <a:gd name="T4" fmla="*/ 0 w 97154"/>
              <a:gd name="T5" fmla="*/ 1822 h 13970"/>
              <a:gd name="T6" fmla="*/ 0 w 97154"/>
              <a:gd name="T7" fmla="*/ 3917 h 13970"/>
              <a:gd name="T8" fmla="*/ 92795 w 97154"/>
              <a:gd name="T9" fmla="*/ 3917 h 13970"/>
              <a:gd name="T10" fmla="*/ 92795 w 97154"/>
              <a:gd name="T11" fmla="*/ 1822 h 13970"/>
              <a:gd name="T12" fmla="*/ 86198 w 97154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1" name="object 158"/>
          <p:cNvSpPr>
            <a:spLocks/>
          </p:cNvSpPr>
          <p:nvPr/>
        </p:nvSpPr>
        <p:spPr bwMode="auto">
          <a:xfrm>
            <a:off x="7553325" y="373063"/>
            <a:ext cx="96838" cy="0"/>
          </a:xfrm>
          <a:custGeom>
            <a:avLst/>
            <a:gdLst>
              <a:gd name="T0" fmla="*/ 0 w 97154"/>
              <a:gd name="T1" fmla="*/ 92795 w 971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2" name="object 159"/>
          <p:cNvSpPr>
            <a:spLocks/>
          </p:cNvSpPr>
          <p:nvPr/>
        </p:nvSpPr>
        <p:spPr bwMode="auto">
          <a:xfrm>
            <a:off x="7580313" y="311150"/>
            <a:ext cx="42862" cy="58738"/>
          </a:xfrm>
          <a:custGeom>
            <a:avLst/>
            <a:gdLst>
              <a:gd name="T0" fmla="*/ 34089 w 43179"/>
              <a:gd name="T1" fmla="*/ 0 h 59054"/>
              <a:gd name="T2" fmla="*/ 5158 w 43179"/>
              <a:gd name="T3" fmla="*/ 0 h 59054"/>
              <a:gd name="T4" fmla="*/ 0 w 43179"/>
              <a:gd name="T5" fmla="*/ 5270 h 59054"/>
              <a:gd name="T6" fmla="*/ 0 w 43179"/>
              <a:gd name="T7" fmla="*/ 54721 h 59054"/>
              <a:gd name="T8" fmla="*/ 39224 w 43179"/>
              <a:gd name="T9" fmla="*/ 54721 h 59054"/>
              <a:gd name="T10" fmla="*/ 39224 w 43179"/>
              <a:gd name="T11" fmla="*/ 5270 h 59054"/>
              <a:gd name="T12" fmla="*/ 34089 w 43179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3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1960 w 8890"/>
              <a:gd name="T1" fmla="*/ 0 h 1270"/>
              <a:gd name="T2" fmla="*/ 0 w 8890"/>
              <a:gd name="T3" fmla="*/ 1587 h 1270"/>
              <a:gd name="T4" fmla="*/ 1480 w 8890"/>
              <a:gd name="T5" fmla="*/ 1587 h 1270"/>
              <a:gd name="T6" fmla="*/ 1745 w 8890"/>
              <a:gd name="T7" fmla="*/ 8980 h 1270"/>
              <a:gd name="T8" fmla="*/ 1960 w 8890"/>
              <a:gd name="T9" fmla="*/ 21390 h 1270"/>
              <a:gd name="T10" fmla="*/ 1960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4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1480 w 8890"/>
              <a:gd name="T1" fmla="*/ 0 h 26035"/>
              <a:gd name="T2" fmla="*/ 0 w 8890"/>
              <a:gd name="T3" fmla="*/ 0 h 26035"/>
              <a:gd name="T4" fmla="*/ 0 w 8890"/>
              <a:gd name="T5" fmla="*/ 40816 h 26035"/>
              <a:gd name="T6" fmla="*/ 1960 w 8890"/>
              <a:gd name="T7" fmla="*/ 40816 h 26035"/>
              <a:gd name="T8" fmla="*/ 1960 w 8890"/>
              <a:gd name="T9" fmla="*/ 1740 h 26035"/>
              <a:gd name="T10" fmla="*/ 1745 w 8890"/>
              <a:gd name="T11" fmla="*/ 648 h 26035"/>
              <a:gd name="T12" fmla="*/ 1480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5" name="object 162"/>
          <p:cNvSpPr>
            <a:spLocks/>
          </p:cNvSpPr>
          <p:nvPr/>
        </p:nvSpPr>
        <p:spPr bwMode="auto">
          <a:xfrm>
            <a:off x="7605713" y="309563"/>
            <a:ext cx="1587" cy="1587"/>
          </a:xfrm>
          <a:custGeom>
            <a:avLst/>
            <a:gdLst>
              <a:gd name="T0" fmla="*/ 0 w 2540"/>
              <a:gd name="T1" fmla="*/ 9888 h 1270"/>
              <a:gd name="T2" fmla="*/ 4 w 2540"/>
              <a:gd name="T3" fmla="*/ 9888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6" name="object 163"/>
          <p:cNvSpPr>
            <a:spLocks/>
          </p:cNvSpPr>
          <p:nvPr/>
        </p:nvSpPr>
        <p:spPr bwMode="auto">
          <a:xfrm>
            <a:off x="7599363" y="287338"/>
            <a:ext cx="7937" cy="23812"/>
          </a:xfrm>
          <a:custGeom>
            <a:avLst/>
            <a:gdLst>
              <a:gd name="T0" fmla="*/ 1960 w 8890"/>
              <a:gd name="T1" fmla="*/ 0 h 24129"/>
              <a:gd name="T2" fmla="*/ 0 w 8890"/>
              <a:gd name="T3" fmla="*/ 0 h 24129"/>
              <a:gd name="T4" fmla="*/ 0 w 8890"/>
              <a:gd name="T5" fmla="*/ 20008 h 24129"/>
              <a:gd name="T6" fmla="*/ 1480 w 8890"/>
              <a:gd name="T7" fmla="*/ 20008 h 24129"/>
              <a:gd name="T8" fmla="*/ 1745 w 8890"/>
              <a:gd name="T9" fmla="*/ 19666 h 24129"/>
              <a:gd name="T10" fmla="*/ 1960 w 8890"/>
              <a:gd name="T11" fmla="*/ 19089 h 24129"/>
              <a:gd name="T12" fmla="*/ 1960 w 8890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7" name="object 164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74732 w 66040"/>
              <a:gd name="T1" fmla="*/ 0 h 9525"/>
              <a:gd name="T2" fmla="*/ 0 w 66040"/>
              <a:gd name="T3" fmla="*/ 0 h 9525"/>
              <a:gd name="T4" fmla="*/ 16453 w 66040"/>
              <a:gd name="T5" fmla="*/ 9334 h 9525"/>
              <a:gd name="T6" fmla="*/ 58276 w 66040"/>
              <a:gd name="T7" fmla="*/ 9334 h 9525"/>
              <a:gd name="T8" fmla="*/ 74732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8" name="object 165"/>
          <p:cNvSpPr>
            <a:spLocks/>
          </p:cNvSpPr>
          <p:nvPr/>
        </p:nvSpPr>
        <p:spPr bwMode="auto">
          <a:xfrm>
            <a:off x="7512050" y="252413"/>
            <a:ext cx="177800" cy="25400"/>
          </a:xfrm>
          <a:custGeom>
            <a:avLst/>
            <a:gdLst>
              <a:gd name="T0" fmla="*/ 172339 w 177800"/>
              <a:gd name="T1" fmla="*/ 0 h 24764"/>
              <a:gd name="T2" fmla="*/ 5435 w 177800"/>
              <a:gd name="T3" fmla="*/ 0 h 24764"/>
              <a:gd name="T4" fmla="*/ 0 w 177800"/>
              <a:gd name="T5" fmla="*/ 7559 h 24764"/>
              <a:gd name="T6" fmla="*/ 0 w 177800"/>
              <a:gd name="T7" fmla="*/ 26734 h 24764"/>
              <a:gd name="T8" fmla="*/ 5435 w 177800"/>
              <a:gd name="T9" fmla="*/ 34292 h 24764"/>
              <a:gd name="T10" fmla="*/ 172339 w 177800"/>
              <a:gd name="T11" fmla="*/ 34292 h 24764"/>
              <a:gd name="T12" fmla="*/ 177761 w 177800"/>
              <a:gd name="T13" fmla="*/ 26734 h 24764"/>
              <a:gd name="T14" fmla="*/ 177761 w 177800"/>
              <a:gd name="T15" fmla="*/ 7559 h 24764"/>
              <a:gd name="T16" fmla="*/ 172339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29" name="object 166"/>
          <p:cNvSpPr>
            <a:spLocks/>
          </p:cNvSpPr>
          <p:nvPr/>
        </p:nvSpPr>
        <p:spPr bwMode="auto">
          <a:xfrm>
            <a:off x="7512050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0" name="object 167"/>
          <p:cNvSpPr>
            <a:spLocks/>
          </p:cNvSpPr>
          <p:nvPr/>
        </p:nvSpPr>
        <p:spPr bwMode="auto">
          <a:xfrm>
            <a:off x="7512050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1" name="object 168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74732 w 66040"/>
              <a:gd name="T1" fmla="*/ 0 h 9525"/>
              <a:gd name="T2" fmla="*/ 0 w 66040"/>
              <a:gd name="T3" fmla="*/ 0 h 9525"/>
              <a:gd name="T4" fmla="*/ 16468 w 66040"/>
              <a:gd name="T5" fmla="*/ 9334 h 9525"/>
              <a:gd name="T6" fmla="*/ 58276 w 66040"/>
              <a:gd name="T7" fmla="*/ 9334 h 9525"/>
              <a:gd name="T8" fmla="*/ 74732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2" name="object 169"/>
          <p:cNvSpPr>
            <a:spLocks/>
          </p:cNvSpPr>
          <p:nvPr/>
        </p:nvSpPr>
        <p:spPr bwMode="auto">
          <a:xfrm>
            <a:off x="7580313" y="311150"/>
            <a:ext cx="20637" cy="58738"/>
          </a:xfrm>
          <a:custGeom>
            <a:avLst/>
            <a:gdLst>
              <a:gd name="T0" fmla="*/ 12005 w 21590"/>
              <a:gd name="T1" fmla="*/ 0 h 59054"/>
              <a:gd name="T2" fmla="*/ 3156 w 21590"/>
              <a:gd name="T3" fmla="*/ 0 h 59054"/>
              <a:gd name="T4" fmla="*/ 0 w 21590"/>
              <a:gd name="T5" fmla="*/ 5270 h 59054"/>
              <a:gd name="T6" fmla="*/ 0 w 21590"/>
              <a:gd name="T7" fmla="*/ 54721 h 59054"/>
              <a:gd name="T8" fmla="*/ 12005 w 21590"/>
              <a:gd name="T9" fmla="*/ 54721 h 59054"/>
              <a:gd name="T10" fmla="*/ 12005 w 21590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3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4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39404399 h 634"/>
              <a:gd name="T2" fmla="*/ 133 w 1904"/>
              <a:gd name="T3" fmla="*/ 3940439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5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41704369 h 634"/>
              <a:gd name="T2" fmla="*/ 135 w 1904"/>
              <a:gd name="T3" fmla="*/ 4170436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6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538181 h 1904"/>
              <a:gd name="T2" fmla="*/ 92231559 w 634"/>
              <a:gd name="T3" fmla="*/ 53818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7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18167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8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19295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39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69235741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40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18533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41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18867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42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31648407 h 634"/>
              <a:gd name="T2" fmla="*/ 0 w 1270"/>
              <a:gd name="T3" fmla="*/ 31648407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5043" name="object 180"/>
          <p:cNvSpPr txBox="1">
            <a:spLocks noChangeArrowheads="1"/>
          </p:cNvSpPr>
          <p:nvPr/>
        </p:nvSpPr>
        <p:spPr bwMode="auto">
          <a:xfrm>
            <a:off x="1600200" y="46355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ГКП «АСТАНА СУ АРНАСЫ» </a:t>
            </a:r>
            <a:endParaRPr lang="ru-RU" altLang="ru-RU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9345887" y="3393177"/>
            <a:ext cx="935038" cy="11525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3" name="Овал 182"/>
          <p:cNvSpPr/>
          <p:nvPr/>
        </p:nvSpPr>
        <p:spPr>
          <a:xfrm rot="5400000">
            <a:off x="1080071" y="3015353"/>
            <a:ext cx="1368425" cy="19081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/>
          <p:cNvSpPr>
            <a:spLocks/>
          </p:cNvSpPr>
          <p:nvPr/>
        </p:nvSpPr>
        <p:spPr bwMode="auto">
          <a:xfrm>
            <a:off x="9263063" y="487363"/>
            <a:ext cx="690562" cy="123825"/>
          </a:xfrm>
          <a:custGeom>
            <a:avLst/>
            <a:gdLst>
              <a:gd name="T0" fmla="*/ 689295 w 690879"/>
              <a:gd name="T1" fmla="*/ 0 h 124459"/>
              <a:gd name="T2" fmla="*/ 0 w 690879"/>
              <a:gd name="T3" fmla="*/ 0 h 124459"/>
              <a:gd name="T4" fmla="*/ 0 w 690879"/>
              <a:gd name="T5" fmla="*/ 121173 h 124459"/>
              <a:gd name="T6" fmla="*/ 689295 w 690879"/>
              <a:gd name="T7" fmla="*/ 121173 h 124459"/>
              <a:gd name="T8" fmla="*/ 689295 w 69087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795" name="object 4"/>
          <p:cNvSpPr>
            <a:spLocks/>
          </p:cNvSpPr>
          <p:nvPr/>
        </p:nvSpPr>
        <p:spPr bwMode="auto">
          <a:xfrm>
            <a:off x="9263063" y="577850"/>
            <a:ext cx="704850" cy="33338"/>
          </a:xfrm>
          <a:custGeom>
            <a:avLst/>
            <a:gdLst>
              <a:gd name="T0" fmla="*/ 702117 w 705484"/>
              <a:gd name="T1" fmla="*/ 31352 h 33654"/>
              <a:gd name="T2" fmla="*/ 695253 w 705484"/>
              <a:gd name="T3" fmla="*/ 31352 h 33654"/>
              <a:gd name="T4" fmla="*/ 695253 w 705484"/>
              <a:gd name="T5" fmla="*/ 31837 h 33654"/>
              <a:gd name="T6" fmla="*/ 702117 w 705484"/>
              <a:gd name="T7" fmla="*/ 31837 h 33654"/>
              <a:gd name="T8" fmla="*/ 702117 w 705484"/>
              <a:gd name="T9" fmla="*/ 31352 h 33654"/>
              <a:gd name="T10" fmla="*/ 679878 w 705484"/>
              <a:gd name="T11" fmla="*/ 0 h 33654"/>
              <a:gd name="T12" fmla="*/ 18825 w 705484"/>
              <a:gd name="T13" fmla="*/ 0 h 33654"/>
              <a:gd name="T14" fmla="*/ 18825 w 705484"/>
              <a:gd name="T15" fmla="*/ 31825 h 33654"/>
              <a:gd name="T16" fmla="*/ 679878 w 705484"/>
              <a:gd name="T17" fmla="*/ 31825 h 33654"/>
              <a:gd name="T18" fmla="*/ 679878 w 705484"/>
              <a:gd name="T19" fmla="*/ 0 h 33654"/>
              <a:gd name="T20" fmla="*/ 3452 w 705484"/>
              <a:gd name="T21" fmla="*/ 31802 h 33654"/>
              <a:gd name="T22" fmla="*/ 0 w 705484"/>
              <a:gd name="T23" fmla="*/ 31802 h 33654"/>
              <a:gd name="T24" fmla="*/ 3452 w 705484"/>
              <a:gd name="T25" fmla="*/ 31825 h 33654"/>
              <a:gd name="T26" fmla="*/ 3452 w 705484"/>
              <a:gd name="T27" fmla="*/ 31802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lnTo>
                  <a:pt x="3467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796" name="object 5"/>
          <p:cNvSpPr>
            <a:spLocks/>
          </p:cNvSpPr>
          <p:nvPr/>
        </p:nvSpPr>
        <p:spPr bwMode="auto">
          <a:xfrm>
            <a:off x="9955213" y="455613"/>
            <a:ext cx="0" cy="188912"/>
          </a:xfrm>
          <a:custGeom>
            <a:avLst/>
            <a:gdLst>
              <a:gd name="T0" fmla="*/ 0 h 189229"/>
              <a:gd name="T1" fmla="*/ 187397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797" name="object 6"/>
          <p:cNvSpPr>
            <a:spLocks/>
          </p:cNvSpPr>
          <p:nvPr/>
        </p:nvSpPr>
        <p:spPr bwMode="auto">
          <a:xfrm>
            <a:off x="99695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798" name="object 7"/>
          <p:cNvSpPr>
            <a:spLocks/>
          </p:cNvSpPr>
          <p:nvPr/>
        </p:nvSpPr>
        <p:spPr bwMode="auto">
          <a:xfrm>
            <a:off x="9979025" y="455613"/>
            <a:ext cx="7938" cy="20637"/>
          </a:xfrm>
          <a:custGeom>
            <a:avLst/>
            <a:gdLst>
              <a:gd name="T0" fmla="*/ 0 w 6984"/>
              <a:gd name="T1" fmla="*/ 9484 h 20954"/>
              <a:gd name="T2" fmla="*/ 13057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799" name="object 8"/>
          <p:cNvSpPr>
            <a:spLocks/>
          </p:cNvSpPr>
          <p:nvPr/>
        </p:nvSpPr>
        <p:spPr bwMode="auto">
          <a:xfrm>
            <a:off x="9979025" y="623888"/>
            <a:ext cx="7938" cy="20637"/>
          </a:xfrm>
          <a:custGeom>
            <a:avLst/>
            <a:gdLst>
              <a:gd name="T0" fmla="*/ 0 w 6984"/>
              <a:gd name="T1" fmla="*/ 9484 h 20954"/>
              <a:gd name="T2" fmla="*/ 13057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0" name="object 9"/>
          <p:cNvSpPr>
            <a:spLocks/>
          </p:cNvSpPr>
          <p:nvPr/>
        </p:nvSpPr>
        <p:spPr bwMode="auto">
          <a:xfrm>
            <a:off x="9925050" y="455613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1" name="object 10"/>
          <p:cNvSpPr>
            <a:spLocks/>
          </p:cNvSpPr>
          <p:nvPr/>
        </p:nvSpPr>
        <p:spPr bwMode="auto">
          <a:xfrm>
            <a:off x="9979025" y="538163"/>
            <a:ext cx="7938" cy="20637"/>
          </a:xfrm>
          <a:custGeom>
            <a:avLst/>
            <a:gdLst>
              <a:gd name="T0" fmla="*/ 0 w 6984"/>
              <a:gd name="T1" fmla="*/ 9484 h 20954"/>
              <a:gd name="T2" fmla="*/ 13057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2" name="object 11"/>
          <p:cNvSpPr>
            <a:spLocks/>
          </p:cNvSpPr>
          <p:nvPr/>
        </p:nvSpPr>
        <p:spPr bwMode="auto">
          <a:xfrm>
            <a:off x="9925050" y="538163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3" name="object 12"/>
          <p:cNvSpPr>
            <a:spLocks/>
          </p:cNvSpPr>
          <p:nvPr/>
        </p:nvSpPr>
        <p:spPr bwMode="auto">
          <a:xfrm>
            <a:off x="9925050" y="623888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4" name="object 13"/>
          <p:cNvSpPr>
            <a:spLocks/>
          </p:cNvSpPr>
          <p:nvPr/>
        </p:nvSpPr>
        <p:spPr bwMode="auto">
          <a:xfrm>
            <a:off x="9975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5" name="object 14"/>
          <p:cNvSpPr>
            <a:spLocks/>
          </p:cNvSpPr>
          <p:nvPr/>
        </p:nvSpPr>
        <p:spPr bwMode="auto">
          <a:xfrm>
            <a:off x="99631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6" name="object 15"/>
          <p:cNvSpPr>
            <a:spLocks/>
          </p:cNvSpPr>
          <p:nvPr/>
        </p:nvSpPr>
        <p:spPr bwMode="auto">
          <a:xfrm>
            <a:off x="99409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7" name="object 16"/>
          <p:cNvSpPr>
            <a:spLocks/>
          </p:cNvSpPr>
          <p:nvPr/>
        </p:nvSpPr>
        <p:spPr bwMode="auto">
          <a:xfrm>
            <a:off x="99488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8" name="object 17"/>
          <p:cNvSpPr>
            <a:spLocks/>
          </p:cNvSpPr>
          <p:nvPr/>
        </p:nvSpPr>
        <p:spPr bwMode="auto">
          <a:xfrm>
            <a:off x="99345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09" name="object 18"/>
          <p:cNvSpPr>
            <a:spLocks/>
          </p:cNvSpPr>
          <p:nvPr/>
        </p:nvSpPr>
        <p:spPr bwMode="auto">
          <a:xfrm>
            <a:off x="9979025" y="547688"/>
            <a:ext cx="7938" cy="9525"/>
          </a:xfrm>
          <a:custGeom>
            <a:avLst/>
            <a:gdLst>
              <a:gd name="T0" fmla="*/ 0 w 6984"/>
              <a:gd name="T1" fmla="*/ 6185 h 8890"/>
              <a:gd name="T2" fmla="*/ 13057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0" name="object 19"/>
          <p:cNvSpPr>
            <a:spLocks/>
          </p:cNvSpPr>
          <p:nvPr/>
        </p:nvSpPr>
        <p:spPr bwMode="auto">
          <a:xfrm>
            <a:off x="9979025" y="631825"/>
            <a:ext cx="7938" cy="9525"/>
          </a:xfrm>
          <a:custGeom>
            <a:avLst/>
            <a:gdLst>
              <a:gd name="T0" fmla="*/ 0 w 6984"/>
              <a:gd name="T1" fmla="*/ 6185 h 8890"/>
              <a:gd name="T2" fmla="*/ 13057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1" name="object 20"/>
          <p:cNvSpPr>
            <a:spLocks/>
          </p:cNvSpPr>
          <p:nvPr/>
        </p:nvSpPr>
        <p:spPr bwMode="auto">
          <a:xfrm>
            <a:off x="9979025" y="463550"/>
            <a:ext cx="7938" cy="9525"/>
          </a:xfrm>
          <a:custGeom>
            <a:avLst/>
            <a:gdLst>
              <a:gd name="T0" fmla="*/ 0 w 6984"/>
              <a:gd name="T1" fmla="*/ 6185 h 8890"/>
              <a:gd name="T2" fmla="*/ 13057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2" name="object 21"/>
          <p:cNvSpPr>
            <a:spLocks/>
          </p:cNvSpPr>
          <p:nvPr/>
        </p:nvSpPr>
        <p:spPr bwMode="auto">
          <a:xfrm>
            <a:off x="9925050" y="547688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3" name="object 22"/>
          <p:cNvSpPr>
            <a:spLocks/>
          </p:cNvSpPr>
          <p:nvPr/>
        </p:nvSpPr>
        <p:spPr bwMode="auto">
          <a:xfrm>
            <a:off x="9925050" y="631825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4" name="object 23"/>
          <p:cNvSpPr>
            <a:spLocks/>
          </p:cNvSpPr>
          <p:nvPr/>
        </p:nvSpPr>
        <p:spPr bwMode="auto">
          <a:xfrm>
            <a:off x="9925050" y="463550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5" name="object 24"/>
          <p:cNvSpPr>
            <a:spLocks/>
          </p:cNvSpPr>
          <p:nvPr/>
        </p:nvSpPr>
        <p:spPr bwMode="auto">
          <a:xfrm>
            <a:off x="927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6" name="object 25"/>
          <p:cNvSpPr>
            <a:spLocks/>
          </p:cNvSpPr>
          <p:nvPr/>
        </p:nvSpPr>
        <p:spPr bwMode="auto">
          <a:xfrm>
            <a:off x="9286875" y="455613"/>
            <a:ext cx="6350" cy="22225"/>
          </a:xfrm>
          <a:custGeom>
            <a:avLst/>
            <a:gdLst>
              <a:gd name="T0" fmla="*/ 0 w 6984"/>
              <a:gd name="T1" fmla="*/ 13730 h 20954"/>
              <a:gd name="T2" fmla="*/ 4276 w 6984"/>
              <a:gd name="T3" fmla="*/ 137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7" name="object 26"/>
          <p:cNvSpPr>
            <a:spLocks/>
          </p:cNvSpPr>
          <p:nvPr/>
        </p:nvSpPr>
        <p:spPr bwMode="auto">
          <a:xfrm>
            <a:off x="9286875" y="623888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8" name="object 27"/>
          <p:cNvSpPr>
            <a:spLocks/>
          </p:cNvSpPr>
          <p:nvPr/>
        </p:nvSpPr>
        <p:spPr bwMode="auto">
          <a:xfrm>
            <a:off x="9286875" y="538163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19" name="object 28"/>
          <p:cNvSpPr>
            <a:spLocks/>
          </p:cNvSpPr>
          <p:nvPr/>
        </p:nvSpPr>
        <p:spPr bwMode="auto">
          <a:xfrm>
            <a:off x="9263063" y="627063"/>
            <a:ext cx="4762" cy="14287"/>
          </a:xfrm>
          <a:custGeom>
            <a:avLst/>
            <a:gdLst>
              <a:gd name="T0" fmla="*/ 0 w 4445"/>
              <a:gd name="T1" fmla="*/ 9012 h 13334"/>
              <a:gd name="T2" fmla="*/ 6111 w 4445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0" name="object 29"/>
          <p:cNvSpPr>
            <a:spLocks/>
          </p:cNvSpPr>
          <p:nvPr/>
        </p:nvSpPr>
        <p:spPr bwMode="auto">
          <a:xfrm>
            <a:off x="9263063" y="460375"/>
            <a:ext cx="4762" cy="12700"/>
          </a:xfrm>
          <a:custGeom>
            <a:avLst/>
            <a:gdLst>
              <a:gd name="T0" fmla="*/ 0 w 4445"/>
              <a:gd name="T1" fmla="*/ 5002 h 13334"/>
              <a:gd name="T2" fmla="*/ 6111 w 4445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1" name="object 30"/>
          <p:cNvSpPr>
            <a:spLocks/>
          </p:cNvSpPr>
          <p:nvPr/>
        </p:nvSpPr>
        <p:spPr bwMode="auto">
          <a:xfrm>
            <a:off x="9263063" y="541338"/>
            <a:ext cx="4762" cy="14287"/>
          </a:xfrm>
          <a:custGeom>
            <a:avLst/>
            <a:gdLst>
              <a:gd name="T0" fmla="*/ 0 w 4445"/>
              <a:gd name="T1" fmla="*/ 9022 h 13334"/>
              <a:gd name="T2" fmla="*/ 6094 w 4445"/>
              <a:gd name="T3" fmla="*/ 90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2" name="object 31"/>
          <p:cNvSpPr>
            <a:spLocks/>
          </p:cNvSpPr>
          <p:nvPr/>
        </p:nvSpPr>
        <p:spPr bwMode="auto">
          <a:xfrm>
            <a:off x="92837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3" name="object 32"/>
          <p:cNvSpPr>
            <a:spLocks/>
          </p:cNvSpPr>
          <p:nvPr/>
        </p:nvSpPr>
        <p:spPr bwMode="auto">
          <a:xfrm>
            <a:off x="92694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4" name="object 33"/>
          <p:cNvSpPr>
            <a:spLocks/>
          </p:cNvSpPr>
          <p:nvPr/>
        </p:nvSpPr>
        <p:spPr bwMode="auto">
          <a:xfrm>
            <a:off x="9286875" y="549275"/>
            <a:ext cx="6350" cy="7938"/>
          </a:xfrm>
          <a:custGeom>
            <a:avLst/>
            <a:gdLst>
              <a:gd name="T0" fmla="*/ 0 w 6984"/>
              <a:gd name="T1" fmla="*/ 2487 h 8890"/>
              <a:gd name="T2" fmla="*/ 4276 w 6984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5" name="object 34"/>
          <p:cNvSpPr>
            <a:spLocks/>
          </p:cNvSpPr>
          <p:nvPr/>
        </p:nvSpPr>
        <p:spPr bwMode="auto">
          <a:xfrm>
            <a:off x="9286875" y="631825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6" name="object 35"/>
          <p:cNvSpPr>
            <a:spLocks/>
          </p:cNvSpPr>
          <p:nvPr/>
        </p:nvSpPr>
        <p:spPr bwMode="auto">
          <a:xfrm>
            <a:off x="9286875" y="463550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7" name="object 38"/>
          <p:cNvSpPr>
            <a:spLocks/>
          </p:cNvSpPr>
          <p:nvPr/>
        </p:nvSpPr>
        <p:spPr bwMode="auto">
          <a:xfrm>
            <a:off x="2841625" y="611188"/>
            <a:ext cx="11113" cy="0"/>
          </a:xfrm>
          <a:custGeom>
            <a:avLst/>
            <a:gdLst>
              <a:gd name="T0" fmla="*/ 0 w 10794"/>
              <a:gd name="T1" fmla="*/ 11957 w 1079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8" name="object 39"/>
          <p:cNvSpPr>
            <a:spLocks/>
          </p:cNvSpPr>
          <p:nvPr/>
        </p:nvSpPr>
        <p:spPr bwMode="auto">
          <a:xfrm>
            <a:off x="2841625" y="595313"/>
            <a:ext cx="3813175" cy="0"/>
          </a:xfrm>
          <a:custGeom>
            <a:avLst/>
            <a:gdLst>
              <a:gd name="T0" fmla="*/ 0 w 3813175"/>
              <a:gd name="T1" fmla="*/ 3812858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29" name="object 40"/>
          <p:cNvSpPr>
            <a:spLocks/>
          </p:cNvSpPr>
          <p:nvPr/>
        </p:nvSpPr>
        <p:spPr bwMode="auto">
          <a:xfrm>
            <a:off x="2846388" y="487363"/>
            <a:ext cx="3833812" cy="92075"/>
          </a:xfrm>
          <a:custGeom>
            <a:avLst/>
            <a:gdLst>
              <a:gd name="T0" fmla="*/ 0 w 3833495"/>
              <a:gd name="T1" fmla="*/ 0 h 92075"/>
              <a:gd name="T2" fmla="*/ 3835080 w 3833495"/>
              <a:gd name="T3" fmla="*/ 0 h 92075"/>
              <a:gd name="T4" fmla="*/ 3835080 w 3833495"/>
              <a:gd name="T5" fmla="*/ 91655 h 92075"/>
              <a:gd name="T6" fmla="*/ 0 w 3833495"/>
              <a:gd name="T7" fmla="*/ 91655 h 92075"/>
              <a:gd name="T8" fmla="*/ 0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0" name="object 41"/>
          <p:cNvSpPr>
            <a:spLocks/>
          </p:cNvSpPr>
          <p:nvPr/>
        </p:nvSpPr>
        <p:spPr bwMode="auto">
          <a:xfrm>
            <a:off x="5483225" y="611188"/>
            <a:ext cx="9525" cy="1587"/>
          </a:xfrm>
          <a:custGeom>
            <a:avLst/>
            <a:gdLst>
              <a:gd name="T0" fmla="*/ 0 w 8889"/>
              <a:gd name="T1" fmla="*/ 26819 h 634"/>
              <a:gd name="T2" fmla="*/ 12200 w 8889"/>
              <a:gd name="T3" fmla="*/ 2681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1" name="object 42"/>
          <p:cNvSpPr>
            <a:spLocks/>
          </p:cNvSpPr>
          <p:nvPr/>
        </p:nvSpPr>
        <p:spPr bwMode="auto">
          <a:xfrm>
            <a:off x="6673850" y="611188"/>
            <a:ext cx="9525" cy="1587"/>
          </a:xfrm>
          <a:custGeom>
            <a:avLst/>
            <a:gdLst>
              <a:gd name="T0" fmla="*/ 0 w 8890"/>
              <a:gd name="T1" fmla="*/ 26819 h 634"/>
              <a:gd name="T2" fmla="*/ 12193 w 8890"/>
              <a:gd name="T3" fmla="*/ 2681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2" name="object 43"/>
          <p:cNvSpPr>
            <a:spLocks/>
          </p:cNvSpPr>
          <p:nvPr/>
        </p:nvSpPr>
        <p:spPr bwMode="auto">
          <a:xfrm>
            <a:off x="6673850" y="579438"/>
            <a:ext cx="9525" cy="33337"/>
          </a:xfrm>
          <a:custGeom>
            <a:avLst/>
            <a:gdLst>
              <a:gd name="T0" fmla="*/ 0 w 8890"/>
              <a:gd name="T1" fmla="*/ 17124 h 33020"/>
              <a:gd name="T2" fmla="*/ 12193 w 8890"/>
              <a:gd name="T3" fmla="*/ 17124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3" name="object 44"/>
          <p:cNvSpPr>
            <a:spLocks/>
          </p:cNvSpPr>
          <p:nvPr/>
        </p:nvSpPr>
        <p:spPr bwMode="auto">
          <a:xfrm>
            <a:off x="5487988" y="487363"/>
            <a:ext cx="0" cy="92075"/>
          </a:xfrm>
          <a:custGeom>
            <a:avLst/>
            <a:gdLst>
              <a:gd name="T0" fmla="*/ 0 h 91440"/>
              <a:gd name="T1" fmla="*/ 94238 h 9144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noFill/>
          <a:ln w="9918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4" name="object 45"/>
          <p:cNvSpPr>
            <a:spLocks/>
          </p:cNvSpPr>
          <p:nvPr/>
        </p:nvSpPr>
        <p:spPr bwMode="auto">
          <a:xfrm>
            <a:off x="6673850" y="555625"/>
            <a:ext cx="9525" cy="23813"/>
          </a:xfrm>
          <a:custGeom>
            <a:avLst/>
            <a:gdLst>
              <a:gd name="T0" fmla="*/ 0 w 8890"/>
              <a:gd name="T1" fmla="*/ 11282 h 24129"/>
              <a:gd name="T2" fmla="*/ 12193 w 8890"/>
              <a:gd name="T3" fmla="*/ 1128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5" name="object 46"/>
          <p:cNvSpPr>
            <a:spLocks/>
          </p:cNvSpPr>
          <p:nvPr/>
        </p:nvSpPr>
        <p:spPr bwMode="auto">
          <a:xfrm>
            <a:off x="6673850" y="487363"/>
            <a:ext cx="9525" cy="55562"/>
          </a:xfrm>
          <a:custGeom>
            <a:avLst/>
            <a:gdLst>
              <a:gd name="T0" fmla="*/ 6095 w 8890"/>
              <a:gd name="T1" fmla="*/ 0 h 54609"/>
              <a:gd name="T2" fmla="*/ 6095 w 8890"/>
              <a:gd name="T3" fmla="*/ 59060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6" name="object 47"/>
          <p:cNvSpPr>
            <a:spLocks/>
          </p:cNvSpPr>
          <p:nvPr/>
        </p:nvSpPr>
        <p:spPr bwMode="auto">
          <a:xfrm>
            <a:off x="55022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7" name="object 48"/>
          <p:cNvSpPr>
            <a:spLocks/>
          </p:cNvSpPr>
          <p:nvPr/>
        </p:nvSpPr>
        <p:spPr bwMode="auto">
          <a:xfrm>
            <a:off x="66913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8" name="object 49"/>
          <p:cNvSpPr>
            <a:spLocks/>
          </p:cNvSpPr>
          <p:nvPr/>
        </p:nvSpPr>
        <p:spPr bwMode="auto">
          <a:xfrm>
            <a:off x="5511800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39" name="object 50"/>
          <p:cNvSpPr>
            <a:spLocks/>
          </p:cNvSpPr>
          <p:nvPr/>
        </p:nvSpPr>
        <p:spPr bwMode="auto">
          <a:xfrm>
            <a:off x="6702425" y="455613"/>
            <a:ext cx="6350" cy="22225"/>
          </a:xfrm>
          <a:custGeom>
            <a:avLst/>
            <a:gdLst>
              <a:gd name="T0" fmla="*/ 0 w 6984"/>
              <a:gd name="T1" fmla="*/ 13742 h 20954"/>
              <a:gd name="T2" fmla="*/ 4276 w 6984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0" name="object 51"/>
          <p:cNvSpPr>
            <a:spLocks/>
          </p:cNvSpPr>
          <p:nvPr/>
        </p:nvSpPr>
        <p:spPr bwMode="auto">
          <a:xfrm>
            <a:off x="5511800" y="623888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1" name="object 52"/>
          <p:cNvSpPr>
            <a:spLocks/>
          </p:cNvSpPr>
          <p:nvPr/>
        </p:nvSpPr>
        <p:spPr bwMode="auto">
          <a:xfrm>
            <a:off x="6702425" y="623888"/>
            <a:ext cx="6350" cy="20637"/>
          </a:xfrm>
          <a:custGeom>
            <a:avLst/>
            <a:gdLst>
              <a:gd name="T0" fmla="*/ 0 w 6984"/>
              <a:gd name="T1" fmla="*/ 9484 h 20954"/>
              <a:gd name="T2" fmla="*/ 4276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2" name="object 53"/>
          <p:cNvSpPr>
            <a:spLocks/>
          </p:cNvSpPr>
          <p:nvPr/>
        </p:nvSpPr>
        <p:spPr bwMode="auto">
          <a:xfrm>
            <a:off x="5457825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3" name="object 54"/>
          <p:cNvSpPr>
            <a:spLocks/>
          </p:cNvSpPr>
          <p:nvPr/>
        </p:nvSpPr>
        <p:spPr bwMode="auto">
          <a:xfrm>
            <a:off x="6646863" y="455613"/>
            <a:ext cx="7937" cy="22225"/>
          </a:xfrm>
          <a:custGeom>
            <a:avLst/>
            <a:gdLst>
              <a:gd name="T0" fmla="*/ 0 w 6984"/>
              <a:gd name="T1" fmla="*/ 13742 h 20954"/>
              <a:gd name="T2" fmla="*/ 13047 w 6984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4" name="object 55"/>
          <p:cNvSpPr>
            <a:spLocks/>
          </p:cNvSpPr>
          <p:nvPr/>
        </p:nvSpPr>
        <p:spPr bwMode="auto">
          <a:xfrm>
            <a:off x="5511800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5" name="object 56"/>
          <p:cNvSpPr>
            <a:spLocks/>
          </p:cNvSpPr>
          <p:nvPr/>
        </p:nvSpPr>
        <p:spPr bwMode="auto">
          <a:xfrm>
            <a:off x="6702425" y="538163"/>
            <a:ext cx="6350" cy="20637"/>
          </a:xfrm>
          <a:custGeom>
            <a:avLst/>
            <a:gdLst>
              <a:gd name="T0" fmla="*/ 0 w 6984"/>
              <a:gd name="T1" fmla="*/ 9478 h 20954"/>
              <a:gd name="T2" fmla="*/ 4276 w 6984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6" name="object 57"/>
          <p:cNvSpPr>
            <a:spLocks/>
          </p:cNvSpPr>
          <p:nvPr/>
        </p:nvSpPr>
        <p:spPr bwMode="auto">
          <a:xfrm>
            <a:off x="5457825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7" name="object 58"/>
          <p:cNvSpPr>
            <a:spLocks/>
          </p:cNvSpPr>
          <p:nvPr/>
        </p:nvSpPr>
        <p:spPr bwMode="auto">
          <a:xfrm>
            <a:off x="6646863" y="538163"/>
            <a:ext cx="7937" cy="20637"/>
          </a:xfrm>
          <a:custGeom>
            <a:avLst/>
            <a:gdLst>
              <a:gd name="T0" fmla="*/ 0 w 6984"/>
              <a:gd name="T1" fmla="*/ 9478 h 20954"/>
              <a:gd name="T2" fmla="*/ 13047 w 6984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8" name="object 59"/>
          <p:cNvSpPr>
            <a:spLocks/>
          </p:cNvSpPr>
          <p:nvPr/>
        </p:nvSpPr>
        <p:spPr bwMode="auto">
          <a:xfrm>
            <a:off x="5457825" y="623888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49" name="object 60"/>
          <p:cNvSpPr>
            <a:spLocks/>
          </p:cNvSpPr>
          <p:nvPr/>
        </p:nvSpPr>
        <p:spPr bwMode="auto">
          <a:xfrm>
            <a:off x="6646863" y="623888"/>
            <a:ext cx="7937" cy="20637"/>
          </a:xfrm>
          <a:custGeom>
            <a:avLst/>
            <a:gdLst>
              <a:gd name="T0" fmla="*/ 0 w 6984"/>
              <a:gd name="T1" fmla="*/ 9484 h 20954"/>
              <a:gd name="T2" fmla="*/ 13047 w 6984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0" name="object 61"/>
          <p:cNvSpPr>
            <a:spLocks/>
          </p:cNvSpPr>
          <p:nvPr/>
        </p:nvSpPr>
        <p:spPr bwMode="auto">
          <a:xfrm>
            <a:off x="5483225" y="627063"/>
            <a:ext cx="9525" cy="14287"/>
          </a:xfrm>
          <a:custGeom>
            <a:avLst/>
            <a:gdLst>
              <a:gd name="T0" fmla="*/ 0 w 8889"/>
              <a:gd name="T1" fmla="*/ 9012 h 13334"/>
              <a:gd name="T2" fmla="*/ 12200 w 8889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1" name="object 62"/>
          <p:cNvSpPr>
            <a:spLocks/>
          </p:cNvSpPr>
          <p:nvPr/>
        </p:nvSpPr>
        <p:spPr bwMode="auto">
          <a:xfrm>
            <a:off x="6673850" y="627063"/>
            <a:ext cx="9525" cy="14287"/>
          </a:xfrm>
          <a:custGeom>
            <a:avLst/>
            <a:gdLst>
              <a:gd name="T0" fmla="*/ 0 w 8890"/>
              <a:gd name="T1" fmla="*/ 9012 h 13334"/>
              <a:gd name="T2" fmla="*/ 12193 w 8890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2" name="object 63"/>
          <p:cNvSpPr>
            <a:spLocks/>
          </p:cNvSpPr>
          <p:nvPr/>
        </p:nvSpPr>
        <p:spPr bwMode="auto">
          <a:xfrm>
            <a:off x="5483225" y="460375"/>
            <a:ext cx="9525" cy="12700"/>
          </a:xfrm>
          <a:custGeom>
            <a:avLst/>
            <a:gdLst>
              <a:gd name="T0" fmla="*/ 0 w 8889"/>
              <a:gd name="T1" fmla="*/ 5002 h 13334"/>
              <a:gd name="T2" fmla="*/ 12200 w 8889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3" name="object 64"/>
          <p:cNvSpPr>
            <a:spLocks/>
          </p:cNvSpPr>
          <p:nvPr/>
        </p:nvSpPr>
        <p:spPr bwMode="auto">
          <a:xfrm>
            <a:off x="6673850" y="460375"/>
            <a:ext cx="9525" cy="12700"/>
          </a:xfrm>
          <a:custGeom>
            <a:avLst/>
            <a:gdLst>
              <a:gd name="T0" fmla="*/ 0 w 8890"/>
              <a:gd name="T1" fmla="*/ 5002 h 13334"/>
              <a:gd name="T2" fmla="*/ 12193 w 8890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4" name="object 65"/>
          <p:cNvSpPr>
            <a:spLocks/>
          </p:cNvSpPr>
          <p:nvPr/>
        </p:nvSpPr>
        <p:spPr bwMode="auto">
          <a:xfrm>
            <a:off x="5483225" y="541338"/>
            <a:ext cx="9525" cy="14287"/>
          </a:xfrm>
          <a:custGeom>
            <a:avLst/>
            <a:gdLst>
              <a:gd name="T0" fmla="*/ 0 w 8889"/>
              <a:gd name="T1" fmla="*/ 9012 h 13334"/>
              <a:gd name="T2" fmla="*/ 12200 w 8889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5" name="object 66"/>
          <p:cNvSpPr>
            <a:spLocks/>
          </p:cNvSpPr>
          <p:nvPr/>
        </p:nvSpPr>
        <p:spPr bwMode="auto">
          <a:xfrm>
            <a:off x="6673850" y="541338"/>
            <a:ext cx="9525" cy="14287"/>
          </a:xfrm>
          <a:custGeom>
            <a:avLst/>
            <a:gdLst>
              <a:gd name="T0" fmla="*/ 0 w 8890"/>
              <a:gd name="T1" fmla="*/ 9012 h 13334"/>
              <a:gd name="T2" fmla="*/ 12193 w 8890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6" name="object 67"/>
          <p:cNvSpPr>
            <a:spLocks/>
          </p:cNvSpPr>
          <p:nvPr/>
        </p:nvSpPr>
        <p:spPr bwMode="auto">
          <a:xfrm>
            <a:off x="55086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7" name="object 68"/>
          <p:cNvSpPr>
            <a:spLocks/>
          </p:cNvSpPr>
          <p:nvPr/>
        </p:nvSpPr>
        <p:spPr bwMode="auto">
          <a:xfrm>
            <a:off x="6699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8" name="object 69"/>
          <p:cNvSpPr>
            <a:spLocks/>
          </p:cNvSpPr>
          <p:nvPr/>
        </p:nvSpPr>
        <p:spPr bwMode="auto">
          <a:xfrm>
            <a:off x="54943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59" name="object 70"/>
          <p:cNvSpPr>
            <a:spLocks/>
          </p:cNvSpPr>
          <p:nvPr/>
        </p:nvSpPr>
        <p:spPr bwMode="auto">
          <a:xfrm>
            <a:off x="6684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0" name="object 71"/>
          <p:cNvSpPr>
            <a:spLocks/>
          </p:cNvSpPr>
          <p:nvPr/>
        </p:nvSpPr>
        <p:spPr bwMode="auto">
          <a:xfrm>
            <a:off x="54737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1" name="object 72"/>
          <p:cNvSpPr>
            <a:spLocks/>
          </p:cNvSpPr>
          <p:nvPr/>
        </p:nvSpPr>
        <p:spPr bwMode="auto">
          <a:xfrm>
            <a:off x="666432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2" name="object 73"/>
          <p:cNvSpPr>
            <a:spLocks/>
          </p:cNvSpPr>
          <p:nvPr/>
        </p:nvSpPr>
        <p:spPr bwMode="auto">
          <a:xfrm>
            <a:off x="54816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3" name="object 74"/>
          <p:cNvSpPr>
            <a:spLocks/>
          </p:cNvSpPr>
          <p:nvPr/>
        </p:nvSpPr>
        <p:spPr bwMode="auto">
          <a:xfrm>
            <a:off x="6670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4" name="object 75"/>
          <p:cNvSpPr>
            <a:spLocks/>
          </p:cNvSpPr>
          <p:nvPr/>
        </p:nvSpPr>
        <p:spPr bwMode="auto">
          <a:xfrm>
            <a:off x="546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5" name="object 76"/>
          <p:cNvSpPr>
            <a:spLocks/>
          </p:cNvSpPr>
          <p:nvPr/>
        </p:nvSpPr>
        <p:spPr bwMode="auto">
          <a:xfrm>
            <a:off x="6656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6" name="object 77"/>
          <p:cNvSpPr>
            <a:spLocks/>
          </p:cNvSpPr>
          <p:nvPr/>
        </p:nvSpPr>
        <p:spPr bwMode="auto">
          <a:xfrm>
            <a:off x="5511800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7" name="object 78"/>
          <p:cNvSpPr>
            <a:spLocks/>
          </p:cNvSpPr>
          <p:nvPr/>
        </p:nvSpPr>
        <p:spPr bwMode="auto">
          <a:xfrm>
            <a:off x="6702425" y="549275"/>
            <a:ext cx="6350" cy="7938"/>
          </a:xfrm>
          <a:custGeom>
            <a:avLst/>
            <a:gdLst>
              <a:gd name="T0" fmla="*/ 0 w 6984"/>
              <a:gd name="T1" fmla="*/ 2487 h 8890"/>
              <a:gd name="T2" fmla="*/ 4276 w 6984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8" name="object 79"/>
          <p:cNvSpPr>
            <a:spLocks/>
          </p:cNvSpPr>
          <p:nvPr/>
        </p:nvSpPr>
        <p:spPr bwMode="auto">
          <a:xfrm>
            <a:off x="5511800" y="631825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69" name="object 80"/>
          <p:cNvSpPr>
            <a:spLocks/>
          </p:cNvSpPr>
          <p:nvPr/>
        </p:nvSpPr>
        <p:spPr bwMode="auto">
          <a:xfrm>
            <a:off x="6702425" y="631825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0" name="object 81"/>
          <p:cNvSpPr>
            <a:spLocks/>
          </p:cNvSpPr>
          <p:nvPr/>
        </p:nvSpPr>
        <p:spPr bwMode="auto">
          <a:xfrm>
            <a:off x="5511800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1" name="object 82"/>
          <p:cNvSpPr>
            <a:spLocks/>
          </p:cNvSpPr>
          <p:nvPr/>
        </p:nvSpPr>
        <p:spPr bwMode="auto">
          <a:xfrm>
            <a:off x="6702425" y="463550"/>
            <a:ext cx="6350" cy="9525"/>
          </a:xfrm>
          <a:custGeom>
            <a:avLst/>
            <a:gdLst>
              <a:gd name="T0" fmla="*/ 0 w 6984"/>
              <a:gd name="T1" fmla="*/ 6185 h 8890"/>
              <a:gd name="T2" fmla="*/ 4276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2" name="object 83"/>
          <p:cNvSpPr>
            <a:spLocks/>
          </p:cNvSpPr>
          <p:nvPr/>
        </p:nvSpPr>
        <p:spPr bwMode="auto">
          <a:xfrm>
            <a:off x="5457825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3" name="object 84"/>
          <p:cNvSpPr>
            <a:spLocks/>
          </p:cNvSpPr>
          <p:nvPr/>
        </p:nvSpPr>
        <p:spPr bwMode="auto">
          <a:xfrm>
            <a:off x="6646863" y="549275"/>
            <a:ext cx="7937" cy="7938"/>
          </a:xfrm>
          <a:custGeom>
            <a:avLst/>
            <a:gdLst>
              <a:gd name="T0" fmla="*/ 0 w 6984"/>
              <a:gd name="T1" fmla="*/ 2487 h 8890"/>
              <a:gd name="T2" fmla="*/ 13047 w 6984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4" name="object 85"/>
          <p:cNvSpPr>
            <a:spLocks/>
          </p:cNvSpPr>
          <p:nvPr/>
        </p:nvSpPr>
        <p:spPr bwMode="auto">
          <a:xfrm>
            <a:off x="5457825" y="631825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5" name="object 86"/>
          <p:cNvSpPr>
            <a:spLocks/>
          </p:cNvSpPr>
          <p:nvPr/>
        </p:nvSpPr>
        <p:spPr bwMode="auto">
          <a:xfrm>
            <a:off x="6646863" y="631825"/>
            <a:ext cx="7937" cy="9525"/>
          </a:xfrm>
          <a:custGeom>
            <a:avLst/>
            <a:gdLst>
              <a:gd name="T0" fmla="*/ 0 w 6984"/>
              <a:gd name="T1" fmla="*/ 6185 h 8890"/>
              <a:gd name="T2" fmla="*/ 13047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6" name="object 87"/>
          <p:cNvSpPr>
            <a:spLocks/>
          </p:cNvSpPr>
          <p:nvPr/>
        </p:nvSpPr>
        <p:spPr bwMode="auto">
          <a:xfrm>
            <a:off x="5457825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7" name="object 88"/>
          <p:cNvSpPr>
            <a:spLocks/>
          </p:cNvSpPr>
          <p:nvPr/>
        </p:nvSpPr>
        <p:spPr bwMode="auto">
          <a:xfrm>
            <a:off x="6646863" y="463550"/>
            <a:ext cx="7937" cy="9525"/>
          </a:xfrm>
          <a:custGeom>
            <a:avLst/>
            <a:gdLst>
              <a:gd name="T0" fmla="*/ 0 w 6984"/>
              <a:gd name="T1" fmla="*/ 6185 h 8890"/>
              <a:gd name="T2" fmla="*/ 13047 w 6984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8" name="object 90"/>
          <p:cNvSpPr>
            <a:spLocks/>
          </p:cNvSpPr>
          <p:nvPr/>
        </p:nvSpPr>
        <p:spPr bwMode="auto">
          <a:xfrm>
            <a:off x="4333875" y="555625"/>
            <a:ext cx="9525" cy="23813"/>
          </a:xfrm>
          <a:custGeom>
            <a:avLst/>
            <a:gdLst>
              <a:gd name="T0" fmla="*/ 0 w 8889"/>
              <a:gd name="T1" fmla="*/ 11282 h 24129"/>
              <a:gd name="T2" fmla="*/ 12200 w 8889"/>
              <a:gd name="T3" fmla="*/ 1128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79" name="object 91"/>
          <p:cNvSpPr>
            <a:spLocks/>
          </p:cNvSpPr>
          <p:nvPr/>
        </p:nvSpPr>
        <p:spPr bwMode="auto">
          <a:xfrm>
            <a:off x="4333875" y="487363"/>
            <a:ext cx="9525" cy="55562"/>
          </a:xfrm>
          <a:custGeom>
            <a:avLst/>
            <a:gdLst>
              <a:gd name="T0" fmla="*/ 6100 w 8889"/>
              <a:gd name="T1" fmla="*/ 0 h 54609"/>
              <a:gd name="T2" fmla="*/ 6100 w 8889"/>
              <a:gd name="T3" fmla="*/ 59060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0" name="object 92"/>
          <p:cNvSpPr>
            <a:spLocks/>
          </p:cNvSpPr>
          <p:nvPr/>
        </p:nvSpPr>
        <p:spPr bwMode="auto">
          <a:xfrm>
            <a:off x="4362450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1" name="object 93"/>
          <p:cNvSpPr>
            <a:spLocks/>
          </p:cNvSpPr>
          <p:nvPr/>
        </p:nvSpPr>
        <p:spPr bwMode="auto">
          <a:xfrm>
            <a:off x="4308475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2" name="object 94"/>
          <p:cNvSpPr>
            <a:spLocks/>
          </p:cNvSpPr>
          <p:nvPr/>
        </p:nvSpPr>
        <p:spPr bwMode="auto">
          <a:xfrm>
            <a:off x="4362450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3" name="object 95"/>
          <p:cNvSpPr>
            <a:spLocks/>
          </p:cNvSpPr>
          <p:nvPr/>
        </p:nvSpPr>
        <p:spPr bwMode="auto">
          <a:xfrm>
            <a:off x="4308475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4" name="object 96"/>
          <p:cNvSpPr>
            <a:spLocks/>
          </p:cNvSpPr>
          <p:nvPr/>
        </p:nvSpPr>
        <p:spPr bwMode="auto">
          <a:xfrm>
            <a:off x="4333875" y="460375"/>
            <a:ext cx="9525" cy="12700"/>
          </a:xfrm>
          <a:custGeom>
            <a:avLst/>
            <a:gdLst>
              <a:gd name="T0" fmla="*/ 0 w 8889"/>
              <a:gd name="T1" fmla="*/ 5002 h 13334"/>
              <a:gd name="T2" fmla="*/ 12200 w 8889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5" name="object 97"/>
          <p:cNvSpPr>
            <a:spLocks/>
          </p:cNvSpPr>
          <p:nvPr/>
        </p:nvSpPr>
        <p:spPr bwMode="auto">
          <a:xfrm>
            <a:off x="4333875" y="541338"/>
            <a:ext cx="9525" cy="14287"/>
          </a:xfrm>
          <a:custGeom>
            <a:avLst/>
            <a:gdLst>
              <a:gd name="T0" fmla="*/ 0 w 8889"/>
              <a:gd name="T1" fmla="*/ 9012 h 13334"/>
              <a:gd name="T2" fmla="*/ 12200 w 8889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6" name="object 98"/>
          <p:cNvSpPr>
            <a:spLocks/>
          </p:cNvSpPr>
          <p:nvPr/>
        </p:nvSpPr>
        <p:spPr bwMode="auto">
          <a:xfrm>
            <a:off x="4362450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7" name="object 99"/>
          <p:cNvSpPr>
            <a:spLocks/>
          </p:cNvSpPr>
          <p:nvPr/>
        </p:nvSpPr>
        <p:spPr bwMode="auto">
          <a:xfrm>
            <a:off x="4362450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8" name="object 100"/>
          <p:cNvSpPr>
            <a:spLocks/>
          </p:cNvSpPr>
          <p:nvPr/>
        </p:nvSpPr>
        <p:spPr bwMode="auto">
          <a:xfrm>
            <a:off x="4308475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89" name="object 101"/>
          <p:cNvSpPr>
            <a:spLocks/>
          </p:cNvSpPr>
          <p:nvPr/>
        </p:nvSpPr>
        <p:spPr bwMode="auto">
          <a:xfrm>
            <a:off x="4308475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0" name="object 102"/>
          <p:cNvSpPr>
            <a:spLocks/>
          </p:cNvSpPr>
          <p:nvPr/>
        </p:nvSpPr>
        <p:spPr bwMode="auto">
          <a:xfrm>
            <a:off x="1939925" y="487363"/>
            <a:ext cx="925513" cy="123825"/>
          </a:xfrm>
          <a:custGeom>
            <a:avLst/>
            <a:gdLst>
              <a:gd name="T0" fmla="*/ 924168 w 925830"/>
              <a:gd name="T1" fmla="*/ 0 h 124459"/>
              <a:gd name="T2" fmla="*/ 0 w 925830"/>
              <a:gd name="T3" fmla="*/ 0 h 124459"/>
              <a:gd name="T4" fmla="*/ 0 w 925830"/>
              <a:gd name="T5" fmla="*/ 121173 h 124459"/>
              <a:gd name="T6" fmla="*/ 924168 w 925830"/>
              <a:gd name="T7" fmla="*/ 121173 h 124459"/>
              <a:gd name="T8" fmla="*/ 924168 w 925830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1" name="object 103"/>
          <p:cNvSpPr>
            <a:spLocks/>
          </p:cNvSpPr>
          <p:nvPr/>
        </p:nvSpPr>
        <p:spPr bwMode="auto">
          <a:xfrm>
            <a:off x="1939925" y="577850"/>
            <a:ext cx="909638" cy="33338"/>
          </a:xfrm>
          <a:custGeom>
            <a:avLst/>
            <a:gdLst>
              <a:gd name="T0" fmla="*/ 905387 w 910589"/>
              <a:gd name="T1" fmla="*/ 31352 h 33654"/>
              <a:gd name="T2" fmla="*/ 896796 w 910589"/>
              <a:gd name="T3" fmla="*/ 31352 h 33654"/>
              <a:gd name="T4" fmla="*/ 896796 w 910589"/>
              <a:gd name="T5" fmla="*/ 31837 h 33654"/>
              <a:gd name="T6" fmla="*/ 905387 w 910589"/>
              <a:gd name="T7" fmla="*/ 31837 h 33654"/>
              <a:gd name="T8" fmla="*/ 905387 w 910589"/>
              <a:gd name="T9" fmla="*/ 31352 h 33654"/>
              <a:gd name="T10" fmla="*/ 877572 w 910589"/>
              <a:gd name="T11" fmla="*/ 0 h 33654"/>
              <a:gd name="T12" fmla="*/ 23522 w 910589"/>
              <a:gd name="T13" fmla="*/ 0 h 33654"/>
              <a:gd name="T14" fmla="*/ 23522 w 910589"/>
              <a:gd name="T15" fmla="*/ 31825 h 33654"/>
              <a:gd name="T16" fmla="*/ 877572 w 910589"/>
              <a:gd name="T17" fmla="*/ 31825 h 33654"/>
              <a:gd name="T18" fmla="*/ 877572 w 910589"/>
              <a:gd name="T19" fmla="*/ 0 h 33654"/>
              <a:gd name="T20" fmla="*/ 4305 w 910589"/>
              <a:gd name="T21" fmla="*/ 31802 h 33654"/>
              <a:gd name="T22" fmla="*/ 0 w 910589"/>
              <a:gd name="T23" fmla="*/ 31802 h 33654"/>
              <a:gd name="T24" fmla="*/ 4305 w 910589"/>
              <a:gd name="T25" fmla="*/ 31825 h 33654"/>
              <a:gd name="T26" fmla="*/ 4305 w 910589"/>
              <a:gd name="T27" fmla="*/ 31802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lnTo>
                  <a:pt x="4330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2" name="object 104"/>
          <p:cNvSpPr>
            <a:spLocks/>
          </p:cNvSpPr>
          <p:nvPr/>
        </p:nvSpPr>
        <p:spPr bwMode="auto">
          <a:xfrm>
            <a:off x="2844800" y="455613"/>
            <a:ext cx="0" cy="188912"/>
          </a:xfrm>
          <a:custGeom>
            <a:avLst/>
            <a:gdLst>
              <a:gd name="T0" fmla="*/ 0 h 189229"/>
              <a:gd name="T1" fmla="*/ 187397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3" name="object 105"/>
          <p:cNvSpPr>
            <a:spLocks/>
          </p:cNvSpPr>
          <p:nvPr/>
        </p:nvSpPr>
        <p:spPr bwMode="auto">
          <a:xfrm>
            <a:off x="28590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4" name="object 106"/>
          <p:cNvSpPr>
            <a:spLocks/>
          </p:cNvSpPr>
          <p:nvPr/>
        </p:nvSpPr>
        <p:spPr bwMode="auto">
          <a:xfrm>
            <a:off x="2868613" y="455613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5" name="object 107"/>
          <p:cNvSpPr>
            <a:spLocks/>
          </p:cNvSpPr>
          <p:nvPr/>
        </p:nvSpPr>
        <p:spPr bwMode="auto">
          <a:xfrm>
            <a:off x="2868613" y="623888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6" name="object 108"/>
          <p:cNvSpPr>
            <a:spLocks/>
          </p:cNvSpPr>
          <p:nvPr/>
        </p:nvSpPr>
        <p:spPr bwMode="auto">
          <a:xfrm>
            <a:off x="2814638" y="455613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7" name="object 109"/>
          <p:cNvSpPr>
            <a:spLocks/>
          </p:cNvSpPr>
          <p:nvPr/>
        </p:nvSpPr>
        <p:spPr bwMode="auto">
          <a:xfrm>
            <a:off x="2868613" y="538163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8" name="object 110"/>
          <p:cNvSpPr>
            <a:spLocks/>
          </p:cNvSpPr>
          <p:nvPr/>
        </p:nvSpPr>
        <p:spPr bwMode="auto">
          <a:xfrm>
            <a:off x="2814638" y="538163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899" name="object 111"/>
          <p:cNvSpPr>
            <a:spLocks/>
          </p:cNvSpPr>
          <p:nvPr/>
        </p:nvSpPr>
        <p:spPr bwMode="auto">
          <a:xfrm>
            <a:off x="2814638" y="623888"/>
            <a:ext cx="7937" cy="20637"/>
          </a:xfrm>
          <a:custGeom>
            <a:avLst/>
            <a:gdLst>
              <a:gd name="T0" fmla="*/ 0 w 6985"/>
              <a:gd name="T1" fmla="*/ 9484 h 20954"/>
              <a:gd name="T2" fmla="*/ 13038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0" name="object 112"/>
          <p:cNvSpPr>
            <a:spLocks/>
          </p:cNvSpPr>
          <p:nvPr/>
        </p:nvSpPr>
        <p:spPr bwMode="auto">
          <a:xfrm>
            <a:off x="28670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1" name="object 113"/>
          <p:cNvSpPr>
            <a:spLocks/>
          </p:cNvSpPr>
          <p:nvPr/>
        </p:nvSpPr>
        <p:spPr bwMode="auto">
          <a:xfrm>
            <a:off x="28527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2" name="object 114"/>
          <p:cNvSpPr>
            <a:spLocks/>
          </p:cNvSpPr>
          <p:nvPr/>
        </p:nvSpPr>
        <p:spPr bwMode="auto">
          <a:xfrm>
            <a:off x="28321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3" name="object 115"/>
          <p:cNvSpPr>
            <a:spLocks/>
          </p:cNvSpPr>
          <p:nvPr/>
        </p:nvSpPr>
        <p:spPr bwMode="auto">
          <a:xfrm>
            <a:off x="28384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4" name="object 116"/>
          <p:cNvSpPr>
            <a:spLocks/>
          </p:cNvSpPr>
          <p:nvPr/>
        </p:nvSpPr>
        <p:spPr bwMode="auto">
          <a:xfrm>
            <a:off x="28241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5" name="object 117"/>
          <p:cNvSpPr>
            <a:spLocks/>
          </p:cNvSpPr>
          <p:nvPr/>
        </p:nvSpPr>
        <p:spPr bwMode="auto">
          <a:xfrm>
            <a:off x="2868613" y="547688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6" name="object 118"/>
          <p:cNvSpPr>
            <a:spLocks/>
          </p:cNvSpPr>
          <p:nvPr/>
        </p:nvSpPr>
        <p:spPr bwMode="auto">
          <a:xfrm>
            <a:off x="2868613" y="631825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7" name="object 119"/>
          <p:cNvSpPr>
            <a:spLocks/>
          </p:cNvSpPr>
          <p:nvPr/>
        </p:nvSpPr>
        <p:spPr bwMode="auto">
          <a:xfrm>
            <a:off x="2868613" y="463550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8" name="object 120"/>
          <p:cNvSpPr>
            <a:spLocks/>
          </p:cNvSpPr>
          <p:nvPr/>
        </p:nvSpPr>
        <p:spPr bwMode="auto">
          <a:xfrm>
            <a:off x="2814638" y="547688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09" name="object 121"/>
          <p:cNvSpPr>
            <a:spLocks/>
          </p:cNvSpPr>
          <p:nvPr/>
        </p:nvSpPr>
        <p:spPr bwMode="auto">
          <a:xfrm>
            <a:off x="2814638" y="631825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0" name="object 122"/>
          <p:cNvSpPr>
            <a:spLocks/>
          </p:cNvSpPr>
          <p:nvPr/>
        </p:nvSpPr>
        <p:spPr bwMode="auto">
          <a:xfrm>
            <a:off x="2814638" y="463550"/>
            <a:ext cx="7937" cy="9525"/>
          </a:xfrm>
          <a:custGeom>
            <a:avLst/>
            <a:gdLst>
              <a:gd name="T0" fmla="*/ 0 w 6985"/>
              <a:gd name="T1" fmla="*/ 6185 h 8890"/>
              <a:gd name="T2" fmla="*/ 13038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1" name="object 123"/>
          <p:cNvSpPr>
            <a:spLocks/>
          </p:cNvSpPr>
          <p:nvPr/>
        </p:nvSpPr>
        <p:spPr bwMode="auto">
          <a:xfrm>
            <a:off x="19542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2" name="object 124"/>
          <p:cNvSpPr>
            <a:spLocks/>
          </p:cNvSpPr>
          <p:nvPr/>
        </p:nvSpPr>
        <p:spPr bwMode="auto">
          <a:xfrm>
            <a:off x="1963738" y="455613"/>
            <a:ext cx="6350" cy="22225"/>
          </a:xfrm>
          <a:custGeom>
            <a:avLst/>
            <a:gdLst>
              <a:gd name="T0" fmla="*/ 0 w 6985"/>
              <a:gd name="T1" fmla="*/ 13730 h 20954"/>
              <a:gd name="T2" fmla="*/ 4274 w 6985"/>
              <a:gd name="T3" fmla="*/ 137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3" name="object 125"/>
          <p:cNvSpPr>
            <a:spLocks/>
          </p:cNvSpPr>
          <p:nvPr/>
        </p:nvSpPr>
        <p:spPr bwMode="auto">
          <a:xfrm>
            <a:off x="1963738" y="623888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4" name="object 126"/>
          <p:cNvSpPr>
            <a:spLocks/>
          </p:cNvSpPr>
          <p:nvPr/>
        </p:nvSpPr>
        <p:spPr bwMode="auto">
          <a:xfrm>
            <a:off x="1963738" y="538163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5" name="object 127"/>
          <p:cNvSpPr>
            <a:spLocks/>
          </p:cNvSpPr>
          <p:nvPr/>
        </p:nvSpPr>
        <p:spPr bwMode="auto">
          <a:xfrm>
            <a:off x="1939925" y="627063"/>
            <a:ext cx="4763" cy="14287"/>
          </a:xfrm>
          <a:custGeom>
            <a:avLst/>
            <a:gdLst>
              <a:gd name="T0" fmla="*/ 0 w 4444"/>
              <a:gd name="T1" fmla="*/ 9012 h 13334"/>
              <a:gd name="T2" fmla="*/ 6124 w 4444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6" name="object 128"/>
          <p:cNvSpPr>
            <a:spLocks/>
          </p:cNvSpPr>
          <p:nvPr/>
        </p:nvSpPr>
        <p:spPr bwMode="auto">
          <a:xfrm>
            <a:off x="1939925" y="460375"/>
            <a:ext cx="4763" cy="12700"/>
          </a:xfrm>
          <a:custGeom>
            <a:avLst/>
            <a:gdLst>
              <a:gd name="T0" fmla="*/ 0 w 4444"/>
              <a:gd name="T1" fmla="*/ 5002 h 13334"/>
              <a:gd name="T2" fmla="*/ 6124 w 4444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7" name="object 129"/>
          <p:cNvSpPr>
            <a:spLocks/>
          </p:cNvSpPr>
          <p:nvPr/>
        </p:nvSpPr>
        <p:spPr bwMode="auto">
          <a:xfrm>
            <a:off x="1939925" y="541338"/>
            <a:ext cx="4763" cy="14287"/>
          </a:xfrm>
          <a:custGeom>
            <a:avLst/>
            <a:gdLst>
              <a:gd name="T0" fmla="*/ 0 w 4444"/>
              <a:gd name="T1" fmla="*/ 9022 h 13334"/>
              <a:gd name="T2" fmla="*/ 6107 w 4444"/>
              <a:gd name="T3" fmla="*/ 902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8" name="object 130"/>
          <p:cNvSpPr>
            <a:spLocks/>
          </p:cNvSpPr>
          <p:nvPr/>
        </p:nvSpPr>
        <p:spPr bwMode="auto">
          <a:xfrm>
            <a:off x="1960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19" name="object 131"/>
          <p:cNvSpPr>
            <a:spLocks/>
          </p:cNvSpPr>
          <p:nvPr/>
        </p:nvSpPr>
        <p:spPr bwMode="auto">
          <a:xfrm>
            <a:off x="19462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0" name="object 132"/>
          <p:cNvSpPr>
            <a:spLocks/>
          </p:cNvSpPr>
          <p:nvPr/>
        </p:nvSpPr>
        <p:spPr bwMode="auto">
          <a:xfrm>
            <a:off x="1963738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1" name="object 133"/>
          <p:cNvSpPr>
            <a:spLocks/>
          </p:cNvSpPr>
          <p:nvPr/>
        </p:nvSpPr>
        <p:spPr bwMode="auto">
          <a:xfrm>
            <a:off x="1963738" y="631825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2" name="object 134"/>
          <p:cNvSpPr>
            <a:spLocks/>
          </p:cNvSpPr>
          <p:nvPr/>
        </p:nvSpPr>
        <p:spPr bwMode="auto">
          <a:xfrm>
            <a:off x="1963738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3" name="object 135"/>
          <p:cNvSpPr>
            <a:spLocks/>
          </p:cNvSpPr>
          <p:nvPr/>
        </p:nvSpPr>
        <p:spPr bwMode="auto">
          <a:xfrm>
            <a:off x="3357563" y="611188"/>
            <a:ext cx="9525" cy="1587"/>
          </a:xfrm>
          <a:custGeom>
            <a:avLst/>
            <a:gdLst>
              <a:gd name="T0" fmla="*/ 0 w 8889"/>
              <a:gd name="T1" fmla="*/ 26819 h 634"/>
              <a:gd name="T2" fmla="*/ 12200 w 8889"/>
              <a:gd name="T3" fmla="*/ 2681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4" name="object 136"/>
          <p:cNvSpPr>
            <a:spLocks/>
          </p:cNvSpPr>
          <p:nvPr/>
        </p:nvSpPr>
        <p:spPr bwMode="auto">
          <a:xfrm>
            <a:off x="3357563" y="579438"/>
            <a:ext cx="9525" cy="33337"/>
          </a:xfrm>
          <a:custGeom>
            <a:avLst/>
            <a:gdLst>
              <a:gd name="T0" fmla="*/ 0 w 8889"/>
              <a:gd name="T1" fmla="*/ 17124 h 33020"/>
              <a:gd name="T2" fmla="*/ 12200 w 8889"/>
              <a:gd name="T3" fmla="*/ 17124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5" name="object 137"/>
          <p:cNvSpPr>
            <a:spLocks/>
          </p:cNvSpPr>
          <p:nvPr/>
        </p:nvSpPr>
        <p:spPr bwMode="auto">
          <a:xfrm>
            <a:off x="3357563" y="555625"/>
            <a:ext cx="9525" cy="23813"/>
          </a:xfrm>
          <a:custGeom>
            <a:avLst/>
            <a:gdLst>
              <a:gd name="T0" fmla="*/ 0 w 8889"/>
              <a:gd name="T1" fmla="*/ 11282 h 24129"/>
              <a:gd name="T2" fmla="*/ 12200 w 8889"/>
              <a:gd name="T3" fmla="*/ 1128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6" name="object 138"/>
          <p:cNvSpPr>
            <a:spLocks/>
          </p:cNvSpPr>
          <p:nvPr/>
        </p:nvSpPr>
        <p:spPr bwMode="auto">
          <a:xfrm>
            <a:off x="3357563" y="487363"/>
            <a:ext cx="9525" cy="55562"/>
          </a:xfrm>
          <a:custGeom>
            <a:avLst/>
            <a:gdLst>
              <a:gd name="T0" fmla="*/ 6100 w 8889"/>
              <a:gd name="T1" fmla="*/ 0 h 54609"/>
              <a:gd name="T2" fmla="*/ 6100 w 8889"/>
              <a:gd name="T3" fmla="*/ 59060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7" name="object 139"/>
          <p:cNvSpPr>
            <a:spLocks/>
          </p:cNvSpPr>
          <p:nvPr/>
        </p:nvSpPr>
        <p:spPr bwMode="auto">
          <a:xfrm>
            <a:off x="33766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8" name="object 140"/>
          <p:cNvSpPr>
            <a:spLocks/>
          </p:cNvSpPr>
          <p:nvPr/>
        </p:nvSpPr>
        <p:spPr bwMode="auto">
          <a:xfrm>
            <a:off x="3386138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29" name="object 141"/>
          <p:cNvSpPr>
            <a:spLocks/>
          </p:cNvSpPr>
          <p:nvPr/>
        </p:nvSpPr>
        <p:spPr bwMode="auto">
          <a:xfrm>
            <a:off x="3386138" y="623888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0" name="object 142"/>
          <p:cNvSpPr>
            <a:spLocks/>
          </p:cNvSpPr>
          <p:nvPr/>
        </p:nvSpPr>
        <p:spPr bwMode="auto">
          <a:xfrm>
            <a:off x="3332163" y="455613"/>
            <a:ext cx="6350" cy="22225"/>
          </a:xfrm>
          <a:custGeom>
            <a:avLst/>
            <a:gdLst>
              <a:gd name="T0" fmla="*/ 0 w 6985"/>
              <a:gd name="T1" fmla="*/ 13742 h 20954"/>
              <a:gd name="T2" fmla="*/ 4274 w 6985"/>
              <a:gd name="T3" fmla="*/ 13742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1" name="object 143"/>
          <p:cNvSpPr>
            <a:spLocks/>
          </p:cNvSpPr>
          <p:nvPr/>
        </p:nvSpPr>
        <p:spPr bwMode="auto">
          <a:xfrm>
            <a:off x="3386138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2" name="object 144"/>
          <p:cNvSpPr>
            <a:spLocks/>
          </p:cNvSpPr>
          <p:nvPr/>
        </p:nvSpPr>
        <p:spPr bwMode="auto">
          <a:xfrm>
            <a:off x="3332163" y="538163"/>
            <a:ext cx="6350" cy="20637"/>
          </a:xfrm>
          <a:custGeom>
            <a:avLst/>
            <a:gdLst>
              <a:gd name="T0" fmla="*/ 0 w 6985"/>
              <a:gd name="T1" fmla="*/ 9478 h 20954"/>
              <a:gd name="T2" fmla="*/ 4274 w 6985"/>
              <a:gd name="T3" fmla="*/ 94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3" name="object 145"/>
          <p:cNvSpPr>
            <a:spLocks/>
          </p:cNvSpPr>
          <p:nvPr/>
        </p:nvSpPr>
        <p:spPr bwMode="auto">
          <a:xfrm>
            <a:off x="3332163" y="623888"/>
            <a:ext cx="6350" cy="20637"/>
          </a:xfrm>
          <a:custGeom>
            <a:avLst/>
            <a:gdLst>
              <a:gd name="T0" fmla="*/ 0 w 6985"/>
              <a:gd name="T1" fmla="*/ 9484 h 20954"/>
              <a:gd name="T2" fmla="*/ 4274 w 6985"/>
              <a:gd name="T3" fmla="*/ 948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4" name="object 146"/>
          <p:cNvSpPr>
            <a:spLocks/>
          </p:cNvSpPr>
          <p:nvPr/>
        </p:nvSpPr>
        <p:spPr bwMode="auto">
          <a:xfrm>
            <a:off x="3357563" y="627063"/>
            <a:ext cx="9525" cy="14287"/>
          </a:xfrm>
          <a:custGeom>
            <a:avLst/>
            <a:gdLst>
              <a:gd name="T0" fmla="*/ 0 w 8889"/>
              <a:gd name="T1" fmla="*/ 9012 h 13334"/>
              <a:gd name="T2" fmla="*/ 12200 w 8889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5" name="object 147"/>
          <p:cNvSpPr>
            <a:spLocks/>
          </p:cNvSpPr>
          <p:nvPr/>
        </p:nvSpPr>
        <p:spPr bwMode="auto">
          <a:xfrm>
            <a:off x="3357563" y="460375"/>
            <a:ext cx="9525" cy="12700"/>
          </a:xfrm>
          <a:custGeom>
            <a:avLst/>
            <a:gdLst>
              <a:gd name="T0" fmla="*/ 0 w 8889"/>
              <a:gd name="T1" fmla="*/ 5002 h 13334"/>
              <a:gd name="T2" fmla="*/ 12200 w 8889"/>
              <a:gd name="T3" fmla="*/ 500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6" name="object 148"/>
          <p:cNvSpPr>
            <a:spLocks/>
          </p:cNvSpPr>
          <p:nvPr/>
        </p:nvSpPr>
        <p:spPr bwMode="auto">
          <a:xfrm>
            <a:off x="3357563" y="541338"/>
            <a:ext cx="9525" cy="14287"/>
          </a:xfrm>
          <a:custGeom>
            <a:avLst/>
            <a:gdLst>
              <a:gd name="T0" fmla="*/ 0 w 8889"/>
              <a:gd name="T1" fmla="*/ 9012 h 13334"/>
              <a:gd name="T2" fmla="*/ 12200 w 8889"/>
              <a:gd name="T3" fmla="*/ 901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7" name="object 149"/>
          <p:cNvSpPr>
            <a:spLocks/>
          </p:cNvSpPr>
          <p:nvPr/>
        </p:nvSpPr>
        <p:spPr bwMode="auto">
          <a:xfrm>
            <a:off x="3382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8" name="object 150"/>
          <p:cNvSpPr>
            <a:spLocks/>
          </p:cNvSpPr>
          <p:nvPr/>
        </p:nvSpPr>
        <p:spPr bwMode="auto">
          <a:xfrm>
            <a:off x="3368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39" name="object 151"/>
          <p:cNvSpPr>
            <a:spLocks/>
          </p:cNvSpPr>
          <p:nvPr/>
        </p:nvSpPr>
        <p:spPr bwMode="auto">
          <a:xfrm>
            <a:off x="33480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0" name="object 152"/>
          <p:cNvSpPr>
            <a:spLocks/>
          </p:cNvSpPr>
          <p:nvPr/>
        </p:nvSpPr>
        <p:spPr bwMode="auto">
          <a:xfrm>
            <a:off x="3354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1" name="object 153"/>
          <p:cNvSpPr>
            <a:spLocks/>
          </p:cNvSpPr>
          <p:nvPr/>
        </p:nvSpPr>
        <p:spPr bwMode="auto">
          <a:xfrm>
            <a:off x="33416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2" name="object 154"/>
          <p:cNvSpPr>
            <a:spLocks/>
          </p:cNvSpPr>
          <p:nvPr/>
        </p:nvSpPr>
        <p:spPr bwMode="auto">
          <a:xfrm>
            <a:off x="3386138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3" name="object 155"/>
          <p:cNvSpPr>
            <a:spLocks/>
          </p:cNvSpPr>
          <p:nvPr/>
        </p:nvSpPr>
        <p:spPr bwMode="auto">
          <a:xfrm>
            <a:off x="3386138" y="631825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4" name="object 156"/>
          <p:cNvSpPr>
            <a:spLocks/>
          </p:cNvSpPr>
          <p:nvPr/>
        </p:nvSpPr>
        <p:spPr bwMode="auto">
          <a:xfrm>
            <a:off x="3386138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5" name="object 157"/>
          <p:cNvSpPr>
            <a:spLocks/>
          </p:cNvSpPr>
          <p:nvPr/>
        </p:nvSpPr>
        <p:spPr bwMode="auto">
          <a:xfrm>
            <a:off x="3332163" y="549275"/>
            <a:ext cx="6350" cy="7938"/>
          </a:xfrm>
          <a:custGeom>
            <a:avLst/>
            <a:gdLst>
              <a:gd name="T0" fmla="*/ 0 w 6985"/>
              <a:gd name="T1" fmla="*/ 2487 h 8890"/>
              <a:gd name="T2" fmla="*/ 4274 w 6985"/>
              <a:gd name="T3" fmla="*/ 2487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6" name="object 158"/>
          <p:cNvSpPr>
            <a:spLocks/>
          </p:cNvSpPr>
          <p:nvPr/>
        </p:nvSpPr>
        <p:spPr bwMode="auto">
          <a:xfrm>
            <a:off x="3332163" y="631825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7" name="object 159"/>
          <p:cNvSpPr>
            <a:spLocks/>
          </p:cNvSpPr>
          <p:nvPr/>
        </p:nvSpPr>
        <p:spPr bwMode="auto">
          <a:xfrm>
            <a:off x="3332163" y="463550"/>
            <a:ext cx="6350" cy="9525"/>
          </a:xfrm>
          <a:custGeom>
            <a:avLst/>
            <a:gdLst>
              <a:gd name="T0" fmla="*/ 0 w 6985"/>
              <a:gd name="T1" fmla="*/ 6185 h 8890"/>
              <a:gd name="T2" fmla="*/ 4274 w 6985"/>
              <a:gd name="T3" fmla="*/ 61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8" name="object 160"/>
          <p:cNvSpPr>
            <a:spLocks/>
          </p:cNvSpPr>
          <p:nvPr/>
        </p:nvSpPr>
        <p:spPr bwMode="auto">
          <a:xfrm>
            <a:off x="3082925" y="227013"/>
            <a:ext cx="17463" cy="84137"/>
          </a:xfrm>
          <a:custGeom>
            <a:avLst/>
            <a:gdLst>
              <a:gd name="T0" fmla="*/ 13545 w 17780"/>
              <a:gd name="T1" fmla="*/ 0 h 83820"/>
              <a:gd name="T2" fmla="*/ 2310 w 17780"/>
              <a:gd name="T3" fmla="*/ 0 h 83820"/>
              <a:gd name="T4" fmla="*/ 0 w 17780"/>
              <a:gd name="T5" fmla="*/ 2589 h 83820"/>
              <a:gd name="T6" fmla="*/ 0 w 17780"/>
              <a:gd name="T7" fmla="*/ 82350 h 83820"/>
              <a:gd name="T8" fmla="*/ 2310 w 17780"/>
              <a:gd name="T9" fmla="*/ 84938 h 83820"/>
              <a:gd name="T10" fmla="*/ 13545 w 17780"/>
              <a:gd name="T11" fmla="*/ 84938 h 83820"/>
              <a:gd name="T12" fmla="*/ 15866 w 17780"/>
              <a:gd name="T13" fmla="*/ 82350 h 83820"/>
              <a:gd name="T14" fmla="*/ 15866 w 17780"/>
              <a:gd name="T15" fmla="*/ 2589 h 83820"/>
              <a:gd name="T16" fmla="*/ 13545 w 17780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49" name="object 161"/>
          <p:cNvSpPr>
            <a:spLocks/>
          </p:cNvSpPr>
          <p:nvPr/>
        </p:nvSpPr>
        <p:spPr bwMode="auto">
          <a:xfrm>
            <a:off x="3032125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18763 w 117475"/>
              <a:gd name="T5" fmla="*/ 1870 h 16510"/>
              <a:gd name="T6" fmla="*/ 7629 w 117475"/>
              <a:gd name="T7" fmla="*/ 7246 h 16510"/>
              <a:gd name="T8" fmla="*/ 0 w 117475"/>
              <a:gd name="T9" fmla="*/ 13068 h 16510"/>
              <a:gd name="T10" fmla="*/ 117347 w 117475"/>
              <a:gd name="T11" fmla="*/ 13068 h 16510"/>
              <a:gd name="T12" fmla="*/ 110921 w 117475"/>
              <a:gd name="T13" fmla="*/ 8132 h 16510"/>
              <a:gd name="T14" fmla="*/ 100065 w 117475"/>
              <a:gd name="T15" fmla="*/ 2350 h 16510"/>
              <a:gd name="T16" fmla="*/ 87456 w 117475"/>
              <a:gd name="T17" fmla="*/ 30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0" name="object 162"/>
          <p:cNvSpPr>
            <a:spLocks/>
          </p:cNvSpPr>
          <p:nvPr/>
        </p:nvSpPr>
        <p:spPr bwMode="auto">
          <a:xfrm>
            <a:off x="3027363" y="411163"/>
            <a:ext cx="125412" cy="144462"/>
          </a:xfrm>
          <a:custGeom>
            <a:avLst/>
            <a:gdLst>
              <a:gd name="T0" fmla="*/ 128910 w 124460"/>
              <a:gd name="T1" fmla="*/ 0 h 145415"/>
              <a:gd name="T2" fmla="*/ 0 w 124460"/>
              <a:gd name="T3" fmla="*/ 0 h 145415"/>
              <a:gd name="T4" fmla="*/ 0 w 124460"/>
              <a:gd name="T5" fmla="*/ 89331 h 145415"/>
              <a:gd name="T6" fmla="*/ 16765 w 124460"/>
              <a:gd name="T7" fmla="*/ 125916 h 145415"/>
              <a:gd name="T8" fmla="*/ 128910 w 124460"/>
              <a:gd name="T9" fmla="*/ 140122 h 145415"/>
              <a:gd name="T10" fmla="*/ 128910 w 124460"/>
              <a:gd name="T11" fmla="*/ 0 h 145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1" name="object 163"/>
          <p:cNvSpPr>
            <a:spLocks/>
          </p:cNvSpPr>
          <p:nvPr/>
        </p:nvSpPr>
        <p:spPr bwMode="auto">
          <a:xfrm>
            <a:off x="3027363" y="438150"/>
            <a:ext cx="38100" cy="109538"/>
          </a:xfrm>
          <a:custGeom>
            <a:avLst/>
            <a:gdLst>
              <a:gd name="T0" fmla="*/ 31750 w 38100"/>
              <a:gd name="T1" fmla="*/ 0 h 109220"/>
              <a:gd name="T2" fmla="*/ 0 w 38100"/>
              <a:gd name="T3" fmla="*/ 0 h 109220"/>
              <a:gd name="T4" fmla="*/ 0 w 38100"/>
              <a:gd name="T5" fmla="*/ 49275 h 109220"/>
              <a:gd name="T6" fmla="*/ 7046 w 38100"/>
              <a:gd name="T7" fmla="*/ 91615 h 109220"/>
              <a:gd name="T8" fmla="*/ 38071 w 38100"/>
              <a:gd name="T9" fmla="*/ 110492 h 109220"/>
              <a:gd name="T10" fmla="*/ 33398 w 38100"/>
              <a:gd name="T11" fmla="*/ 98431 h 109220"/>
              <a:gd name="T12" fmla="*/ 31750 w 38100"/>
              <a:gd name="T13" fmla="*/ 85149 h 109220"/>
              <a:gd name="T14" fmla="*/ 31750 w 38100"/>
              <a:gd name="T15" fmla="*/ 0 h 109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2" name="object 164"/>
          <p:cNvSpPr>
            <a:spLocks/>
          </p:cNvSpPr>
          <p:nvPr/>
        </p:nvSpPr>
        <p:spPr bwMode="auto">
          <a:xfrm>
            <a:off x="3059113" y="411163"/>
            <a:ext cx="93662" cy="165100"/>
          </a:xfrm>
          <a:custGeom>
            <a:avLst/>
            <a:gdLst>
              <a:gd name="T0" fmla="*/ 97181 w 92710"/>
              <a:gd name="T1" fmla="*/ 0 h 165100"/>
              <a:gd name="T2" fmla="*/ 0 w 92710"/>
              <a:gd name="T3" fmla="*/ 0 h 165100"/>
              <a:gd name="T4" fmla="*/ 0 w 92710"/>
              <a:gd name="T5" fmla="*/ 112204 h 165100"/>
              <a:gd name="T6" fmla="*/ 16972 w 92710"/>
              <a:gd name="T7" fmla="*/ 150035 h 165100"/>
              <a:gd name="T8" fmla="*/ 97181 w 92710"/>
              <a:gd name="T9" fmla="*/ 164744 h 165100"/>
              <a:gd name="T10" fmla="*/ 97181 w 92710"/>
              <a:gd name="T11" fmla="*/ 0 h 165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3" name="object 165"/>
          <p:cNvSpPr>
            <a:spLocks/>
          </p:cNvSpPr>
          <p:nvPr/>
        </p:nvSpPr>
        <p:spPr bwMode="auto">
          <a:xfrm>
            <a:off x="3027363" y="415925"/>
            <a:ext cx="125412" cy="0"/>
          </a:xfrm>
          <a:custGeom>
            <a:avLst/>
            <a:gdLst>
              <a:gd name="T0" fmla="*/ 0 w 124460"/>
              <a:gd name="T1" fmla="*/ 128910 w 1244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4" name="object 166"/>
          <p:cNvSpPr>
            <a:spLocks/>
          </p:cNvSpPr>
          <p:nvPr/>
        </p:nvSpPr>
        <p:spPr bwMode="auto">
          <a:xfrm>
            <a:off x="2986088" y="409575"/>
            <a:ext cx="207962" cy="0"/>
          </a:xfrm>
          <a:custGeom>
            <a:avLst/>
            <a:gdLst>
              <a:gd name="T0" fmla="*/ 0 w 208914"/>
              <a:gd name="T1" fmla="*/ 203951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5" name="object 167"/>
          <p:cNvSpPr>
            <a:spLocks/>
          </p:cNvSpPr>
          <p:nvPr/>
        </p:nvSpPr>
        <p:spPr bwMode="auto">
          <a:xfrm>
            <a:off x="2984500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6" name="object 168"/>
          <p:cNvSpPr>
            <a:spLocks/>
          </p:cNvSpPr>
          <p:nvPr/>
        </p:nvSpPr>
        <p:spPr bwMode="auto">
          <a:xfrm>
            <a:off x="2986088" y="392113"/>
            <a:ext cx="207962" cy="0"/>
          </a:xfrm>
          <a:custGeom>
            <a:avLst/>
            <a:gdLst>
              <a:gd name="T0" fmla="*/ 0 w 208280"/>
              <a:gd name="T1" fmla="*/ 20633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7" name="object 169"/>
          <p:cNvSpPr>
            <a:spLocks/>
          </p:cNvSpPr>
          <p:nvPr/>
        </p:nvSpPr>
        <p:spPr bwMode="auto">
          <a:xfrm>
            <a:off x="3162300" y="385763"/>
            <a:ext cx="20638" cy="6350"/>
          </a:xfrm>
          <a:custGeom>
            <a:avLst/>
            <a:gdLst>
              <a:gd name="T0" fmla="*/ 0 w 20955"/>
              <a:gd name="T1" fmla="*/ 2121 h 6985"/>
              <a:gd name="T2" fmla="*/ 18935 w 20955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8" name="object 170"/>
          <p:cNvSpPr>
            <a:spLocks/>
          </p:cNvSpPr>
          <p:nvPr/>
        </p:nvSpPr>
        <p:spPr bwMode="auto">
          <a:xfrm>
            <a:off x="2995613" y="385763"/>
            <a:ext cx="20637" cy="6350"/>
          </a:xfrm>
          <a:custGeom>
            <a:avLst/>
            <a:gdLst>
              <a:gd name="T0" fmla="*/ 0 w 20955"/>
              <a:gd name="T1" fmla="*/ 2121 h 6985"/>
              <a:gd name="T2" fmla="*/ 18942 w 20955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59" name="object 171"/>
          <p:cNvSpPr>
            <a:spLocks/>
          </p:cNvSpPr>
          <p:nvPr/>
        </p:nvSpPr>
        <p:spPr bwMode="auto">
          <a:xfrm>
            <a:off x="3162300" y="438150"/>
            <a:ext cx="20638" cy="7938"/>
          </a:xfrm>
          <a:custGeom>
            <a:avLst/>
            <a:gdLst>
              <a:gd name="T0" fmla="*/ 0 w 20955"/>
              <a:gd name="T1" fmla="*/ 6480 h 6984"/>
              <a:gd name="T2" fmla="*/ 18935 w 20955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0" name="object 172"/>
          <p:cNvSpPr>
            <a:spLocks/>
          </p:cNvSpPr>
          <p:nvPr/>
        </p:nvSpPr>
        <p:spPr bwMode="auto">
          <a:xfrm>
            <a:off x="3081338" y="385763"/>
            <a:ext cx="20637" cy="6350"/>
          </a:xfrm>
          <a:custGeom>
            <a:avLst/>
            <a:gdLst>
              <a:gd name="T0" fmla="*/ 0 w 20955"/>
              <a:gd name="T1" fmla="*/ 2121 h 6985"/>
              <a:gd name="T2" fmla="*/ 18930 w 20955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1" name="object 173"/>
          <p:cNvSpPr>
            <a:spLocks/>
          </p:cNvSpPr>
          <p:nvPr/>
        </p:nvSpPr>
        <p:spPr bwMode="auto">
          <a:xfrm>
            <a:off x="3081338" y="438150"/>
            <a:ext cx="20637" cy="7938"/>
          </a:xfrm>
          <a:custGeom>
            <a:avLst/>
            <a:gdLst>
              <a:gd name="T0" fmla="*/ 0 w 20955"/>
              <a:gd name="T1" fmla="*/ 6480 h 6984"/>
              <a:gd name="T2" fmla="*/ 18930 w 20955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2" name="object 174"/>
          <p:cNvSpPr>
            <a:spLocks/>
          </p:cNvSpPr>
          <p:nvPr/>
        </p:nvSpPr>
        <p:spPr bwMode="auto">
          <a:xfrm>
            <a:off x="2995613" y="438150"/>
            <a:ext cx="20637" cy="7938"/>
          </a:xfrm>
          <a:custGeom>
            <a:avLst/>
            <a:gdLst>
              <a:gd name="T0" fmla="*/ 0 w 20955"/>
              <a:gd name="T1" fmla="*/ 6480 h 6984"/>
              <a:gd name="T2" fmla="*/ 18942 w 20955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3" name="object 175"/>
          <p:cNvSpPr>
            <a:spLocks/>
          </p:cNvSpPr>
          <p:nvPr/>
        </p:nvSpPr>
        <p:spPr bwMode="auto">
          <a:xfrm>
            <a:off x="2998788" y="411163"/>
            <a:ext cx="14287" cy="7937"/>
          </a:xfrm>
          <a:custGeom>
            <a:avLst/>
            <a:gdLst>
              <a:gd name="T0" fmla="*/ 0 w 13335"/>
              <a:gd name="T1" fmla="*/ 2432 h 8890"/>
              <a:gd name="T2" fmla="*/ 17998 w 13335"/>
              <a:gd name="T3" fmla="*/ 2432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4" name="object 176"/>
          <p:cNvSpPr>
            <a:spLocks/>
          </p:cNvSpPr>
          <p:nvPr/>
        </p:nvSpPr>
        <p:spPr bwMode="auto">
          <a:xfrm>
            <a:off x="3167063" y="411163"/>
            <a:ext cx="12700" cy="7937"/>
          </a:xfrm>
          <a:custGeom>
            <a:avLst/>
            <a:gdLst>
              <a:gd name="T0" fmla="*/ 0 w 13335"/>
              <a:gd name="T1" fmla="*/ 2432 h 8890"/>
              <a:gd name="T2" fmla="*/ 9990 w 13335"/>
              <a:gd name="T3" fmla="*/ 2432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5" name="object 177"/>
          <p:cNvSpPr>
            <a:spLocks/>
          </p:cNvSpPr>
          <p:nvPr/>
        </p:nvSpPr>
        <p:spPr bwMode="auto">
          <a:xfrm>
            <a:off x="2984500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6" name="object 178"/>
          <p:cNvSpPr>
            <a:spLocks/>
          </p:cNvSpPr>
          <p:nvPr/>
        </p:nvSpPr>
        <p:spPr bwMode="auto">
          <a:xfrm>
            <a:off x="2984500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7" name="object 179"/>
          <p:cNvSpPr>
            <a:spLocks/>
          </p:cNvSpPr>
          <p:nvPr/>
        </p:nvSpPr>
        <p:spPr bwMode="auto">
          <a:xfrm>
            <a:off x="2986088" y="438150"/>
            <a:ext cx="207962" cy="0"/>
          </a:xfrm>
          <a:custGeom>
            <a:avLst/>
            <a:gdLst>
              <a:gd name="T0" fmla="*/ 0 w 208914"/>
              <a:gd name="T1" fmla="*/ 203972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8" name="object 180"/>
          <p:cNvSpPr>
            <a:spLocks/>
          </p:cNvSpPr>
          <p:nvPr/>
        </p:nvSpPr>
        <p:spPr bwMode="auto">
          <a:xfrm>
            <a:off x="2984500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69" name="object 181"/>
          <p:cNvSpPr>
            <a:spLocks/>
          </p:cNvSpPr>
          <p:nvPr/>
        </p:nvSpPr>
        <p:spPr bwMode="auto">
          <a:xfrm>
            <a:off x="2986088" y="420688"/>
            <a:ext cx="207962" cy="0"/>
          </a:xfrm>
          <a:custGeom>
            <a:avLst/>
            <a:gdLst>
              <a:gd name="T0" fmla="*/ 0 w 208280"/>
              <a:gd name="T1" fmla="*/ 20633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0" name="object 182"/>
          <p:cNvSpPr>
            <a:spLocks/>
          </p:cNvSpPr>
          <p:nvPr/>
        </p:nvSpPr>
        <p:spPr bwMode="auto">
          <a:xfrm>
            <a:off x="2984500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1" name="object 183"/>
          <p:cNvSpPr>
            <a:spLocks/>
          </p:cNvSpPr>
          <p:nvPr/>
        </p:nvSpPr>
        <p:spPr bwMode="auto">
          <a:xfrm>
            <a:off x="2984500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2" name="object 184"/>
          <p:cNvSpPr>
            <a:spLocks/>
          </p:cNvSpPr>
          <p:nvPr/>
        </p:nvSpPr>
        <p:spPr bwMode="auto">
          <a:xfrm>
            <a:off x="3081338" y="385763"/>
            <a:ext cx="9525" cy="6350"/>
          </a:xfrm>
          <a:custGeom>
            <a:avLst/>
            <a:gdLst>
              <a:gd name="T0" fmla="*/ 0 w 8889"/>
              <a:gd name="T1" fmla="*/ 2121 h 6985"/>
              <a:gd name="T2" fmla="*/ 12361 w 8889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3" name="object 185"/>
          <p:cNvSpPr>
            <a:spLocks/>
          </p:cNvSpPr>
          <p:nvPr/>
        </p:nvSpPr>
        <p:spPr bwMode="auto">
          <a:xfrm>
            <a:off x="2998788" y="385763"/>
            <a:ext cx="7937" cy="6350"/>
          </a:xfrm>
          <a:custGeom>
            <a:avLst/>
            <a:gdLst>
              <a:gd name="T0" fmla="*/ 0 w 8889"/>
              <a:gd name="T1" fmla="*/ 2121 h 6985"/>
              <a:gd name="T2" fmla="*/ 4966 w 8889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4" name="object 186"/>
          <p:cNvSpPr>
            <a:spLocks/>
          </p:cNvSpPr>
          <p:nvPr/>
        </p:nvSpPr>
        <p:spPr bwMode="auto">
          <a:xfrm>
            <a:off x="3167063" y="385763"/>
            <a:ext cx="7937" cy="6350"/>
          </a:xfrm>
          <a:custGeom>
            <a:avLst/>
            <a:gdLst>
              <a:gd name="T0" fmla="*/ 0 w 8889"/>
              <a:gd name="T1" fmla="*/ 2121 h 6985"/>
              <a:gd name="T2" fmla="*/ 4966 w 8889"/>
              <a:gd name="T3" fmla="*/ 212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5" name="object 187"/>
          <p:cNvSpPr>
            <a:spLocks/>
          </p:cNvSpPr>
          <p:nvPr/>
        </p:nvSpPr>
        <p:spPr bwMode="auto">
          <a:xfrm>
            <a:off x="3081338" y="438150"/>
            <a:ext cx="9525" cy="7938"/>
          </a:xfrm>
          <a:custGeom>
            <a:avLst/>
            <a:gdLst>
              <a:gd name="T0" fmla="*/ 0 w 8889"/>
              <a:gd name="T1" fmla="*/ 6480 h 6984"/>
              <a:gd name="T2" fmla="*/ 12361 w 8889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6" name="object 188"/>
          <p:cNvSpPr>
            <a:spLocks/>
          </p:cNvSpPr>
          <p:nvPr/>
        </p:nvSpPr>
        <p:spPr bwMode="auto">
          <a:xfrm>
            <a:off x="2998788" y="438150"/>
            <a:ext cx="7937" cy="7938"/>
          </a:xfrm>
          <a:custGeom>
            <a:avLst/>
            <a:gdLst>
              <a:gd name="T0" fmla="*/ 0 w 8889"/>
              <a:gd name="T1" fmla="*/ 6480 h 6984"/>
              <a:gd name="T2" fmla="*/ 4966 w 8889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7" name="object 189"/>
          <p:cNvSpPr>
            <a:spLocks/>
          </p:cNvSpPr>
          <p:nvPr/>
        </p:nvSpPr>
        <p:spPr bwMode="auto">
          <a:xfrm>
            <a:off x="3167063" y="438150"/>
            <a:ext cx="7937" cy="7938"/>
          </a:xfrm>
          <a:custGeom>
            <a:avLst/>
            <a:gdLst>
              <a:gd name="T0" fmla="*/ 0 w 8889"/>
              <a:gd name="T1" fmla="*/ 6480 h 6984"/>
              <a:gd name="T2" fmla="*/ 4966 w 8889"/>
              <a:gd name="T3" fmla="*/ 648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8" name="object 190"/>
          <p:cNvSpPr>
            <a:spLocks/>
          </p:cNvSpPr>
          <p:nvPr/>
        </p:nvSpPr>
        <p:spPr bwMode="auto">
          <a:xfrm>
            <a:off x="3041650" y="369888"/>
            <a:ext cx="98425" cy="12700"/>
          </a:xfrm>
          <a:custGeom>
            <a:avLst/>
            <a:gdLst>
              <a:gd name="T0" fmla="*/ 95961 w 97155"/>
              <a:gd name="T1" fmla="*/ 0 h 13970"/>
              <a:gd name="T2" fmla="*/ 7345 w 97155"/>
              <a:gd name="T3" fmla="*/ 0 h 13970"/>
              <a:gd name="T4" fmla="*/ 0 w 97155"/>
              <a:gd name="T5" fmla="*/ 3904 h 13970"/>
              <a:gd name="T6" fmla="*/ 0 w 97155"/>
              <a:gd name="T7" fmla="*/ 8397 h 13970"/>
              <a:gd name="T8" fmla="*/ 103308 w 97155"/>
              <a:gd name="T9" fmla="*/ 8397 h 13970"/>
              <a:gd name="T10" fmla="*/ 103308 w 97155"/>
              <a:gd name="T11" fmla="*/ 3904 h 13970"/>
              <a:gd name="T12" fmla="*/ 95961 w 97155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79" name="object 191"/>
          <p:cNvSpPr>
            <a:spLocks/>
          </p:cNvSpPr>
          <p:nvPr/>
        </p:nvSpPr>
        <p:spPr bwMode="auto">
          <a:xfrm>
            <a:off x="3041650" y="373063"/>
            <a:ext cx="98425" cy="0"/>
          </a:xfrm>
          <a:custGeom>
            <a:avLst/>
            <a:gdLst>
              <a:gd name="T0" fmla="*/ 0 w 97155"/>
              <a:gd name="T1" fmla="*/ 103308 w 971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0" name="object 192"/>
          <p:cNvSpPr>
            <a:spLocks/>
          </p:cNvSpPr>
          <p:nvPr/>
        </p:nvSpPr>
        <p:spPr bwMode="auto">
          <a:xfrm>
            <a:off x="3068638" y="311150"/>
            <a:ext cx="44450" cy="58738"/>
          </a:xfrm>
          <a:custGeom>
            <a:avLst/>
            <a:gdLst>
              <a:gd name="T0" fmla="*/ 43337 w 43180"/>
              <a:gd name="T1" fmla="*/ 0 h 59054"/>
              <a:gd name="T2" fmla="*/ 6532 w 43180"/>
              <a:gd name="T3" fmla="*/ 0 h 59054"/>
              <a:gd name="T4" fmla="*/ 0 w 43180"/>
              <a:gd name="T5" fmla="*/ 5501 h 59054"/>
              <a:gd name="T6" fmla="*/ 0 w 43180"/>
              <a:gd name="T7" fmla="*/ 57121 h 59054"/>
              <a:gd name="T8" fmla="*/ 49900 w 43180"/>
              <a:gd name="T9" fmla="*/ 57121 h 59054"/>
              <a:gd name="T10" fmla="*/ 49900 w 43180"/>
              <a:gd name="T11" fmla="*/ 5501 h 59054"/>
              <a:gd name="T12" fmla="*/ 43337 w 43180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1" name="object 193"/>
          <p:cNvSpPr>
            <a:spLocks/>
          </p:cNvSpPr>
          <p:nvPr/>
        </p:nvSpPr>
        <p:spPr bwMode="auto">
          <a:xfrm>
            <a:off x="3084513" y="227013"/>
            <a:ext cx="9525" cy="1587"/>
          </a:xfrm>
          <a:custGeom>
            <a:avLst/>
            <a:gdLst>
              <a:gd name="T0" fmla="*/ 0 w 8889"/>
              <a:gd name="T1" fmla="*/ 0 h 1270"/>
              <a:gd name="T2" fmla="*/ 0 w 8889"/>
              <a:gd name="T3" fmla="*/ 3598 h 1270"/>
              <a:gd name="T4" fmla="*/ 1327 w 8889"/>
              <a:gd name="T5" fmla="*/ 1510 h 1270"/>
              <a:gd name="T6" fmla="*/ 2960 w 8889"/>
              <a:gd name="T7" fmla="*/ 267 h 1270"/>
              <a:gd name="T8" fmla="*/ 12090 w 8889"/>
              <a:gd name="T9" fmla="*/ 267 h 1270"/>
              <a:gd name="T10" fmla="*/ 0 w 8889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2" name="object 194"/>
          <p:cNvSpPr>
            <a:spLocks/>
          </p:cNvSpPr>
          <p:nvPr/>
        </p:nvSpPr>
        <p:spPr bwMode="auto">
          <a:xfrm>
            <a:off x="3084513" y="227013"/>
            <a:ext cx="9525" cy="26987"/>
          </a:xfrm>
          <a:custGeom>
            <a:avLst/>
            <a:gdLst>
              <a:gd name="T0" fmla="*/ 12090 w 8889"/>
              <a:gd name="T1" fmla="*/ 0 h 26035"/>
              <a:gd name="T2" fmla="*/ 2960 w 8889"/>
              <a:gd name="T3" fmla="*/ 0 h 26035"/>
              <a:gd name="T4" fmla="*/ 1327 w 8889"/>
              <a:gd name="T5" fmla="*/ 486 h 26035"/>
              <a:gd name="T6" fmla="*/ 0 w 8889"/>
              <a:gd name="T7" fmla="*/ 1306 h 26035"/>
              <a:gd name="T8" fmla="*/ 0 w 8889"/>
              <a:gd name="T9" fmla="*/ 30623 h 26035"/>
              <a:gd name="T10" fmla="*/ 12090 w 8889"/>
              <a:gd name="T11" fmla="*/ 30623 h 26035"/>
              <a:gd name="T12" fmla="*/ 12090 w 8889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3" name="object 195"/>
          <p:cNvSpPr>
            <a:spLocks/>
          </p:cNvSpPr>
          <p:nvPr/>
        </p:nvSpPr>
        <p:spPr bwMode="auto">
          <a:xfrm>
            <a:off x="3084513" y="309563"/>
            <a:ext cx="3175" cy="1587"/>
          </a:xfrm>
          <a:custGeom>
            <a:avLst/>
            <a:gdLst>
              <a:gd name="T0" fmla="*/ 0 w 2539"/>
              <a:gd name="T1" fmla="*/ 1663 h 1270"/>
              <a:gd name="T2" fmla="*/ 6406 w 2539"/>
              <a:gd name="T3" fmla="*/ 1663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4" name="object 196"/>
          <p:cNvSpPr>
            <a:spLocks/>
          </p:cNvSpPr>
          <p:nvPr/>
        </p:nvSpPr>
        <p:spPr bwMode="auto">
          <a:xfrm>
            <a:off x="3084513" y="287338"/>
            <a:ext cx="9525" cy="23812"/>
          </a:xfrm>
          <a:custGeom>
            <a:avLst/>
            <a:gdLst>
              <a:gd name="T0" fmla="*/ 12090 w 8889"/>
              <a:gd name="T1" fmla="*/ 0 h 24129"/>
              <a:gd name="T2" fmla="*/ 0 w 8889"/>
              <a:gd name="T3" fmla="*/ 0 h 24129"/>
              <a:gd name="T4" fmla="*/ 0 w 8889"/>
              <a:gd name="T5" fmla="*/ 21219 h 24129"/>
              <a:gd name="T6" fmla="*/ 1327 w 8889"/>
              <a:gd name="T7" fmla="*/ 21860 h 24129"/>
              <a:gd name="T8" fmla="*/ 2960 w 8889"/>
              <a:gd name="T9" fmla="*/ 22241 h 24129"/>
              <a:gd name="T10" fmla="*/ 12090 w 8889"/>
              <a:gd name="T11" fmla="*/ 22241 h 24129"/>
              <a:gd name="T12" fmla="*/ 12090 w 8889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5" name="object 197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69229 w 66039"/>
              <a:gd name="T1" fmla="*/ 0 h 9525"/>
              <a:gd name="T2" fmla="*/ 0 w 66039"/>
              <a:gd name="T3" fmla="*/ 0 h 9525"/>
              <a:gd name="T4" fmla="*/ 15241 w 66039"/>
              <a:gd name="T5" fmla="*/ 9334 h 9525"/>
              <a:gd name="T6" fmla="*/ 53986 w 66039"/>
              <a:gd name="T7" fmla="*/ 9334 h 9525"/>
              <a:gd name="T8" fmla="*/ 69229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6" name="object 198"/>
          <p:cNvSpPr>
            <a:spLocks/>
          </p:cNvSpPr>
          <p:nvPr/>
        </p:nvSpPr>
        <p:spPr bwMode="auto">
          <a:xfrm>
            <a:off x="3001963" y="252413"/>
            <a:ext cx="177800" cy="25400"/>
          </a:xfrm>
          <a:custGeom>
            <a:avLst/>
            <a:gdLst>
              <a:gd name="T0" fmla="*/ 172326 w 177800"/>
              <a:gd name="T1" fmla="*/ 0 h 24764"/>
              <a:gd name="T2" fmla="*/ 5422 w 177800"/>
              <a:gd name="T3" fmla="*/ 0 h 24764"/>
              <a:gd name="T4" fmla="*/ 0 w 177800"/>
              <a:gd name="T5" fmla="*/ 6171 h 24764"/>
              <a:gd name="T6" fmla="*/ 0 w 177800"/>
              <a:gd name="T7" fmla="*/ 21825 h 24764"/>
              <a:gd name="T8" fmla="*/ 5422 w 177800"/>
              <a:gd name="T9" fmla="*/ 27996 h 24764"/>
              <a:gd name="T10" fmla="*/ 172326 w 177800"/>
              <a:gd name="T11" fmla="*/ 27996 h 24764"/>
              <a:gd name="T12" fmla="*/ 177761 w 177800"/>
              <a:gd name="T13" fmla="*/ 21825 h 24764"/>
              <a:gd name="T14" fmla="*/ 177761 w 177800"/>
              <a:gd name="T15" fmla="*/ 6171 h 24764"/>
              <a:gd name="T16" fmla="*/ 172326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7" name="object 199"/>
          <p:cNvSpPr>
            <a:spLocks/>
          </p:cNvSpPr>
          <p:nvPr/>
        </p:nvSpPr>
        <p:spPr bwMode="auto">
          <a:xfrm>
            <a:off x="3001963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8" name="object 200"/>
          <p:cNvSpPr>
            <a:spLocks/>
          </p:cNvSpPr>
          <p:nvPr/>
        </p:nvSpPr>
        <p:spPr bwMode="auto">
          <a:xfrm>
            <a:off x="3001963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89" name="object 201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69229 w 66039"/>
              <a:gd name="T1" fmla="*/ 0 h 9525"/>
              <a:gd name="T2" fmla="*/ 0 w 66039"/>
              <a:gd name="T3" fmla="*/ 0 h 9525"/>
              <a:gd name="T4" fmla="*/ 15241 w 66039"/>
              <a:gd name="T5" fmla="*/ 9334 h 9525"/>
              <a:gd name="T6" fmla="*/ 53972 w 66039"/>
              <a:gd name="T7" fmla="*/ 9334 h 9525"/>
              <a:gd name="T8" fmla="*/ 69229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0" name="object 202"/>
          <p:cNvSpPr>
            <a:spLocks/>
          </p:cNvSpPr>
          <p:nvPr/>
        </p:nvSpPr>
        <p:spPr bwMode="auto">
          <a:xfrm>
            <a:off x="3090863" y="311150"/>
            <a:ext cx="22225" cy="58738"/>
          </a:xfrm>
          <a:custGeom>
            <a:avLst/>
            <a:gdLst>
              <a:gd name="T0" fmla="*/ 18400 w 21589"/>
              <a:gd name="T1" fmla="*/ 0 h 59054"/>
              <a:gd name="T2" fmla="*/ 0 w 21589"/>
              <a:gd name="T3" fmla="*/ 0 h 59054"/>
              <a:gd name="T4" fmla="*/ 0 w 21589"/>
              <a:gd name="T5" fmla="*/ 57121 h 59054"/>
              <a:gd name="T6" fmla="*/ 24963 w 21589"/>
              <a:gd name="T7" fmla="*/ 57121 h 59054"/>
              <a:gd name="T8" fmla="*/ 24963 w 21589"/>
              <a:gd name="T9" fmla="*/ 5501 h 59054"/>
              <a:gd name="T10" fmla="*/ 18400 w 21589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1" name="object 203"/>
          <p:cNvSpPr>
            <a:spLocks/>
          </p:cNvSpPr>
          <p:nvPr/>
        </p:nvSpPr>
        <p:spPr bwMode="auto">
          <a:xfrm>
            <a:off x="4718050" y="481013"/>
            <a:ext cx="0" cy="0"/>
          </a:xfrm>
          <a:custGeom>
            <a:avLst/>
            <a:gdLst>
              <a:gd name="T0" fmla="*/ 0 w 635"/>
              <a:gd name="T1" fmla="*/ 0 h 634"/>
              <a:gd name="T2" fmla="*/ 0 w 635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2" name="object 204"/>
          <p:cNvSpPr>
            <a:spLocks/>
          </p:cNvSpPr>
          <p:nvPr/>
        </p:nvSpPr>
        <p:spPr bwMode="auto">
          <a:xfrm>
            <a:off x="4449763" y="477838"/>
            <a:ext cx="3175" cy="1587"/>
          </a:xfrm>
          <a:custGeom>
            <a:avLst/>
            <a:gdLst>
              <a:gd name="T0" fmla="*/ 0 w 1904"/>
              <a:gd name="T1" fmla="*/ 25565 h 634"/>
              <a:gd name="T2" fmla="*/ 18171 w 1904"/>
              <a:gd name="T3" fmla="*/ 25565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3" name="object 205"/>
          <p:cNvSpPr>
            <a:spLocks/>
          </p:cNvSpPr>
          <p:nvPr/>
        </p:nvSpPr>
        <p:spPr bwMode="auto">
          <a:xfrm>
            <a:off x="4456113" y="479425"/>
            <a:ext cx="1587" cy="1588"/>
          </a:xfrm>
          <a:custGeom>
            <a:avLst/>
            <a:gdLst>
              <a:gd name="T0" fmla="*/ 0 w 1904"/>
              <a:gd name="T1" fmla="*/ 26921 h 634"/>
              <a:gd name="T2" fmla="*/ 578 w 1904"/>
              <a:gd name="T3" fmla="*/ 26921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4" name="object 206"/>
          <p:cNvSpPr>
            <a:spLocks/>
          </p:cNvSpPr>
          <p:nvPr/>
        </p:nvSpPr>
        <p:spPr bwMode="auto">
          <a:xfrm>
            <a:off x="4722813" y="473075"/>
            <a:ext cx="0" cy="3175"/>
          </a:xfrm>
          <a:custGeom>
            <a:avLst/>
            <a:gdLst>
              <a:gd name="T0" fmla="*/ 0 w 635"/>
              <a:gd name="T1" fmla="*/ 9001 h 1904"/>
              <a:gd name="T2" fmla="*/ 0 w 635"/>
              <a:gd name="T3" fmla="*/ 9001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5" name="object 207"/>
          <p:cNvSpPr>
            <a:spLocks/>
          </p:cNvSpPr>
          <p:nvPr/>
        </p:nvSpPr>
        <p:spPr bwMode="auto">
          <a:xfrm>
            <a:off x="4449763" y="477838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6" name="object 208"/>
          <p:cNvSpPr>
            <a:spLocks/>
          </p:cNvSpPr>
          <p:nvPr/>
        </p:nvSpPr>
        <p:spPr bwMode="auto">
          <a:xfrm>
            <a:off x="4452938" y="479425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7" name="object 209"/>
          <p:cNvSpPr>
            <a:spLocks/>
          </p:cNvSpPr>
          <p:nvPr/>
        </p:nvSpPr>
        <p:spPr bwMode="auto">
          <a:xfrm>
            <a:off x="4722813" y="479425"/>
            <a:ext cx="0" cy="0"/>
          </a:xfrm>
          <a:custGeom>
            <a:avLst/>
            <a:gdLst>
              <a:gd name="T0" fmla="*/ 0 w 635"/>
              <a:gd name="T1" fmla="*/ 0 h 1270"/>
              <a:gd name="T2" fmla="*/ 0 w 635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8" name="object 210"/>
          <p:cNvSpPr>
            <a:spLocks/>
          </p:cNvSpPr>
          <p:nvPr/>
        </p:nvSpPr>
        <p:spPr bwMode="auto">
          <a:xfrm>
            <a:off x="44577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3102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3999" name="object 211"/>
          <p:cNvSpPr>
            <a:spLocks/>
          </p:cNvSpPr>
          <p:nvPr/>
        </p:nvSpPr>
        <p:spPr bwMode="auto">
          <a:xfrm>
            <a:off x="4459288" y="481013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000" name="object 212"/>
          <p:cNvSpPr>
            <a:spLocks/>
          </p:cNvSpPr>
          <p:nvPr/>
        </p:nvSpPr>
        <p:spPr bwMode="auto">
          <a:xfrm>
            <a:off x="4705350" y="481013"/>
            <a:ext cx="1588" cy="1587"/>
          </a:xfrm>
          <a:custGeom>
            <a:avLst/>
            <a:gdLst>
              <a:gd name="T0" fmla="*/ 0 w 1270"/>
              <a:gd name="T1" fmla="*/ 20533 h 634"/>
              <a:gd name="T2" fmla="*/ 2950 w 1270"/>
              <a:gd name="T3" fmla="*/ 20533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001" name="object 213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002" name="object 215"/>
          <p:cNvSpPr txBox="1">
            <a:spLocks noChangeArrowheads="1"/>
          </p:cNvSpPr>
          <p:nvPr/>
        </p:nvSpPr>
        <p:spPr bwMode="auto">
          <a:xfrm>
            <a:off x="581971" y="693737"/>
            <a:ext cx="973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87513" indent="-1674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Потребление электрической энергии объектами предприятия, млн</a:t>
            </a:r>
            <a:r>
              <a:rPr lang="en-US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ru-RU" altLang="en-US" sz="2200" b="1" dirty="0" err="1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кВТ</a:t>
            </a:r>
            <a:r>
              <a:rPr lang="ru-RU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/час</a:t>
            </a:r>
            <a:endParaRPr lang="en-US" altLang="en-US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4003" name="object 180"/>
          <p:cNvSpPr txBox="1">
            <a:spLocks noChangeArrowheads="1"/>
          </p:cNvSpPr>
          <p:nvPr/>
        </p:nvSpPr>
        <p:spPr bwMode="auto">
          <a:xfrm>
            <a:off x="6946900" y="46355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</a:t>
            </a:r>
            <a:r>
              <a:rPr lang="en-US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ГКП «АСТАНА СУ АРНАСЫ» </a:t>
            </a:r>
            <a:endParaRPr lang="en-US" altLang="en-US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aphicFrame>
        <p:nvGraphicFramePr>
          <p:cNvPr id="32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53100"/>
              </p:ext>
            </p:extLst>
          </p:nvPr>
        </p:nvGraphicFramePr>
        <p:xfrm>
          <a:off x="1242244" y="1116011"/>
          <a:ext cx="8640960" cy="3840164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="" xmlns:a16="http://schemas.microsoft.com/office/drawing/2014/main" val="919854110"/>
                    </a:ext>
                  </a:extLst>
                </a:gridCol>
                <a:gridCol w="931862">
                  <a:extLst>
                    <a:ext uri="{9D8B030D-6E8A-4147-A177-3AD203B41FA5}">
                      <a16:colId xmlns="" xmlns:a16="http://schemas.microsoft.com/office/drawing/2014/main" val="1063837986"/>
                    </a:ext>
                  </a:extLst>
                </a:gridCol>
                <a:gridCol w="795338">
                  <a:extLst>
                    <a:ext uri="{9D8B030D-6E8A-4147-A177-3AD203B41FA5}">
                      <a16:colId xmlns="" xmlns:a16="http://schemas.microsoft.com/office/drawing/2014/main" val="4199404813"/>
                    </a:ext>
                  </a:extLst>
                </a:gridCol>
                <a:gridCol w="649287">
                  <a:extLst>
                    <a:ext uri="{9D8B030D-6E8A-4147-A177-3AD203B41FA5}">
                      <a16:colId xmlns="" xmlns:a16="http://schemas.microsoft.com/office/drawing/2014/main" val="2656990042"/>
                    </a:ext>
                  </a:extLst>
                </a:gridCol>
                <a:gridCol w="650875">
                  <a:extLst>
                    <a:ext uri="{9D8B030D-6E8A-4147-A177-3AD203B41FA5}">
                      <a16:colId xmlns="" xmlns:a16="http://schemas.microsoft.com/office/drawing/2014/main" val="3991081762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1265197612"/>
                    </a:ext>
                  </a:extLst>
                </a:gridCol>
                <a:gridCol w="722312">
                  <a:extLst>
                    <a:ext uri="{9D8B030D-6E8A-4147-A177-3AD203B41FA5}">
                      <a16:colId xmlns="" xmlns:a16="http://schemas.microsoft.com/office/drawing/2014/main" val="2856618170"/>
                    </a:ext>
                  </a:extLst>
                </a:gridCol>
                <a:gridCol w="650875">
                  <a:extLst>
                    <a:ext uri="{9D8B030D-6E8A-4147-A177-3AD203B41FA5}">
                      <a16:colId xmlns="" xmlns:a16="http://schemas.microsoft.com/office/drawing/2014/main" val="2976100207"/>
                    </a:ext>
                  </a:extLst>
                </a:gridCol>
                <a:gridCol w="1051073">
                  <a:extLst>
                    <a:ext uri="{9D8B030D-6E8A-4147-A177-3AD203B41FA5}">
                      <a16:colId xmlns="" xmlns:a16="http://schemas.microsoft.com/office/drawing/2014/main" val="332218118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62329595"/>
                    </a:ext>
                  </a:extLst>
                </a:gridCol>
              </a:tblGrid>
              <a:tr h="731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Сфера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Объект</a:t>
                      </a:r>
                      <a:endParaRPr kumimoji="0" lang="ru-R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kumimoji="0" lang="ru-RU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/ч в 1 м3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kumimoji="0" lang="ru-RU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/ч в 1 м3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kumimoji="0" lang="ru-RU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/ч в 1 м3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kk-KZ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полугодие </a:t>
                      </a: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kumimoji="0" lang="ru-RU" alt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r>
                        <a:rPr kumimoji="0" lang="ru-RU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/ч в 1 м3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996178"/>
                  </a:ext>
                </a:extLst>
              </a:tr>
              <a:tr h="487682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Водоснабжение</a:t>
                      </a:r>
                      <a:endParaRPr kumimoji="0" lang="ru-RU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Астанинский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вод.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kumimoji="0" lang="kk-KZ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4934613"/>
                  </a:ext>
                </a:extLst>
              </a:tr>
              <a:tr h="252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НФС-1,2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4442098"/>
                  </a:ext>
                </a:extLst>
              </a:tr>
              <a:tr h="252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НФС-3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ВНС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8756121"/>
                  </a:ext>
                </a:extLst>
              </a:tr>
              <a:tr h="322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kumimoji="0" lang="ru-RU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</a:t>
                      </a: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394033"/>
                  </a:ext>
                </a:extLst>
              </a:tr>
              <a:tr h="31591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</a:t>
                      </a:r>
                      <a:endParaRPr kumimoji="0" lang="ru-R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26,36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r>
                        <a:rPr kumimoji="0" lang="kk-KZ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368732"/>
                  </a:ext>
                </a:extLst>
              </a:tr>
              <a:tr h="347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КНС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5480506"/>
                  </a:ext>
                </a:extLst>
              </a:tr>
              <a:tr h="344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kumimoji="0" lang="ru-RU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63,4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62,7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62,8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37,36</a:t>
                      </a:r>
                      <a:endParaRPr kumimoji="0" lang="ru-RU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981999"/>
                  </a:ext>
                </a:extLst>
              </a:tr>
              <a:tr h="506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kumimoji="0" lang="ru-RU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111,0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111,2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59,46</a:t>
                      </a:r>
                      <a:endParaRPr kumimoji="0" lang="ru-R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2331178"/>
                  </a:ext>
                </a:extLst>
              </a:tr>
            </a:tbl>
          </a:graphicData>
        </a:graphic>
      </p:graphicFrame>
      <p:graphicFrame>
        <p:nvGraphicFramePr>
          <p:cNvPr id="2" name="Диаграмма 3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805841"/>
              </p:ext>
            </p:extLst>
          </p:nvPr>
        </p:nvGraphicFramePr>
        <p:xfrm>
          <a:off x="320675" y="5413375"/>
          <a:ext cx="5748338" cy="173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127" name="object 315"/>
          <p:cNvSpPr txBox="1">
            <a:spLocks noChangeArrowheads="1"/>
          </p:cNvSpPr>
          <p:nvPr/>
        </p:nvSpPr>
        <p:spPr bwMode="auto">
          <a:xfrm>
            <a:off x="6221412" y="5862987"/>
            <a:ext cx="4318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400" dirty="0"/>
              <a:t>Электроэнергия и покупная вода с водохранилища (стратегические товары) – увеличение фактической стоимости закупа в 2024г. </a:t>
            </a:r>
            <a:r>
              <a:rPr lang="ru-RU" sz="1400" dirty="0" err="1"/>
              <a:t>энергоснабжающих</a:t>
            </a:r>
            <a:r>
              <a:rPr lang="ru-RU" sz="1400" dirty="0"/>
              <a:t> организаций (РФЦ ВИЭ; Астана-РЭК; АРЭК) и балансодержателя водохранилища (</a:t>
            </a:r>
            <a:r>
              <a:rPr lang="ru-RU" sz="1400" dirty="0" err="1" smtClean="0"/>
              <a:t>КазВодхоз</a:t>
            </a:r>
            <a:r>
              <a:rPr lang="en-US" sz="1400" dirty="0" smtClean="0"/>
              <a:t>)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28" name="object 215"/>
          <p:cNvSpPr txBox="1">
            <a:spLocks noChangeArrowheads="1"/>
          </p:cNvSpPr>
          <p:nvPr/>
        </p:nvSpPr>
        <p:spPr bwMode="auto">
          <a:xfrm>
            <a:off x="6229460" y="5297524"/>
            <a:ext cx="41163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87513" indent="-1674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Затраты на закуп электроэнергии (млн</a:t>
            </a:r>
            <a:r>
              <a:rPr lang="en-US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ru-RU" altLang="en-US" sz="22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тенге)</a:t>
            </a:r>
            <a:endParaRPr lang="en-US" altLang="en-US" sz="22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4129" name="Прямоугольник 1"/>
          <p:cNvSpPr>
            <a:spLocks noChangeArrowheads="1"/>
          </p:cNvSpPr>
          <p:nvPr/>
        </p:nvSpPr>
        <p:spPr bwMode="auto">
          <a:xfrm>
            <a:off x="18595" y="4871315"/>
            <a:ext cx="1009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1400" dirty="0">
                <a:latin typeface="+mn-lt"/>
                <a:cs typeface="Arial" panose="020B0604020202020204" pitchFamily="34" charset="0"/>
              </a:rPr>
              <a:t>Водоснабжение: увеличение доли в связи с ростом забора </a:t>
            </a:r>
            <a:r>
              <a:rPr lang="ru-RU" altLang="en-US" sz="1400" dirty="0" smtClean="0">
                <a:latin typeface="+mn-lt"/>
                <a:cs typeface="Arial" panose="020B0604020202020204" pitchFamily="34" charset="0"/>
              </a:rPr>
              <a:t>воды; </a:t>
            </a:r>
          </a:p>
          <a:p>
            <a:pPr algn="ctr"/>
            <a:r>
              <a:rPr lang="ru-RU" altLang="en-US" sz="1400" dirty="0" smtClean="0">
                <a:latin typeface="+mn-lt"/>
                <a:cs typeface="Arial" panose="020B0604020202020204" pitchFamily="34" charset="0"/>
              </a:rPr>
              <a:t>Водоотведение</a:t>
            </a:r>
            <a:r>
              <a:rPr lang="ru-RU" altLang="en-US" sz="1400" dirty="0">
                <a:latin typeface="+mn-lt"/>
                <a:cs typeface="Arial" panose="020B0604020202020204" pitchFamily="34" charset="0"/>
              </a:rPr>
              <a:t>: снижение в связи с частотным регулированием насосов</a:t>
            </a:r>
          </a:p>
        </p:txBody>
      </p:sp>
    </p:spTree>
    <p:extLst>
      <p:ext uri="{BB962C8B-B14F-4D97-AF65-F5344CB8AC3E}">
        <p14:creationId xmlns:p14="http://schemas.microsoft.com/office/powerpoint/2010/main" val="29307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9797 w 17779"/>
              <a:gd name="T1" fmla="*/ 0 h 83820"/>
              <a:gd name="T2" fmla="*/ 1680 w 17779"/>
              <a:gd name="T3" fmla="*/ 0 h 83820"/>
              <a:gd name="T4" fmla="*/ 0 w 17779"/>
              <a:gd name="T5" fmla="*/ 2769 h 83820"/>
              <a:gd name="T6" fmla="*/ 0 w 17779"/>
              <a:gd name="T7" fmla="*/ 88140 h 83820"/>
              <a:gd name="T8" fmla="*/ 1680 w 17779"/>
              <a:gd name="T9" fmla="*/ 90910 h 83820"/>
              <a:gd name="T10" fmla="*/ 9797 w 17779"/>
              <a:gd name="T11" fmla="*/ 90910 h 83820"/>
              <a:gd name="T12" fmla="*/ 11477 w 17779"/>
              <a:gd name="T13" fmla="*/ 88140 h 83820"/>
              <a:gd name="T14" fmla="*/ 11477 w 17779"/>
              <a:gd name="T15" fmla="*/ 2769 h 83820"/>
              <a:gd name="T16" fmla="*/ 9797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299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631 w 8890"/>
              <a:gd name="T1" fmla="*/ 0 h 1270"/>
              <a:gd name="T2" fmla="*/ 0 w 8890"/>
              <a:gd name="T3" fmla="*/ 14734 h 1270"/>
              <a:gd name="T4" fmla="*/ 476 w 8890"/>
              <a:gd name="T5" fmla="*/ 14734 h 1270"/>
              <a:gd name="T6" fmla="*/ 562 w 8890"/>
              <a:gd name="T7" fmla="*/ 83366 h 1270"/>
              <a:gd name="T8" fmla="*/ 631 w 8890"/>
              <a:gd name="T9" fmla="*/ 198581 h 1270"/>
              <a:gd name="T10" fmla="*/ 631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0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476 w 8890"/>
              <a:gd name="T1" fmla="*/ 0 h 26035"/>
              <a:gd name="T2" fmla="*/ 0 w 8890"/>
              <a:gd name="T3" fmla="*/ 0 h 26035"/>
              <a:gd name="T4" fmla="*/ 0 w 8890"/>
              <a:gd name="T5" fmla="*/ 58451 h 26035"/>
              <a:gd name="T6" fmla="*/ 631 w 8890"/>
              <a:gd name="T7" fmla="*/ 58451 h 26035"/>
              <a:gd name="T8" fmla="*/ 631 w 8890"/>
              <a:gd name="T9" fmla="*/ 2492 h 26035"/>
              <a:gd name="T10" fmla="*/ 562 w 8890"/>
              <a:gd name="T11" fmla="*/ 927 h 26035"/>
              <a:gd name="T12" fmla="*/ 476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1" name="object 180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object 181"/>
          <p:cNvSpPr txBox="1">
            <a:spLocks noChangeArrowheads="1"/>
          </p:cNvSpPr>
          <p:nvPr/>
        </p:nvSpPr>
        <p:spPr bwMode="auto">
          <a:xfrm>
            <a:off x="2346325" y="923925"/>
            <a:ext cx="6011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ДЕБИТОРСКАЯ ЗАДОЛЖЕННОСТЬ, МЛН. ТЕНГЕ</a:t>
            </a:r>
            <a:endParaRPr lang="en-US" altLang="en-US" sz="24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5304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20153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5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6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40789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40789 w 3833495"/>
              <a:gd name="T7" fmla="*/ 91655 h 92075"/>
              <a:gd name="T8" fmla="*/ 3840789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7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2147483646 h 634"/>
              <a:gd name="T2" fmla="*/ 42321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8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2147483646 h 634"/>
              <a:gd name="T2" fmla="*/ 639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09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20337 h 33020"/>
              <a:gd name="T2" fmla="*/ 639 w 8889"/>
              <a:gd name="T3" fmla="*/ 20337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0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8899 h 24129"/>
              <a:gd name="T2" fmla="*/ 42321 w 8889"/>
              <a:gd name="T3" fmla="*/ 889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1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21157 w 8889"/>
              <a:gd name="T1" fmla="*/ 0 h 54609"/>
              <a:gd name="T2" fmla="*/ 21157 w 8889"/>
              <a:gd name="T3" fmla="*/ 80639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2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8899 h 24129"/>
              <a:gd name="T2" fmla="*/ 639 w 8889"/>
              <a:gd name="T3" fmla="*/ 889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3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320 w 8889"/>
              <a:gd name="T1" fmla="*/ 0 h 54609"/>
              <a:gd name="T2" fmla="*/ 320 w 8889"/>
              <a:gd name="T3" fmla="*/ 80639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4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5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6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39665 h 20954"/>
              <a:gd name="T2" fmla="*/ 769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7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39665 h 20954"/>
              <a:gd name="T2" fmla="*/ 130020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8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7209 h 20954"/>
              <a:gd name="T2" fmla="*/ 769 w 6985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19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7209 h 20954"/>
              <a:gd name="T2" fmla="*/ 130020 w 6985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0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39665 h 20954"/>
              <a:gd name="T2" fmla="*/ 769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1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39665 h 20954"/>
              <a:gd name="T2" fmla="*/ 130020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2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7204 h 20954"/>
              <a:gd name="T2" fmla="*/ 769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3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7204 h 20954"/>
              <a:gd name="T2" fmla="*/ 130020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4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7204 h 20954"/>
              <a:gd name="T2" fmla="*/ 769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5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7204 h 20954"/>
              <a:gd name="T2" fmla="*/ 130020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6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7209 h 20954"/>
              <a:gd name="T2" fmla="*/ 769 w 6985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7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7209 h 20954"/>
              <a:gd name="T2" fmla="*/ 130020 w 6985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8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31223 h 13334"/>
              <a:gd name="T2" fmla="*/ 42321 w 8889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29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31223 h 13334"/>
              <a:gd name="T2" fmla="*/ 639 w 8889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0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2081 h 13334"/>
              <a:gd name="T2" fmla="*/ 42321 w 8889"/>
              <a:gd name="T3" fmla="*/ 208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1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2081 h 13334"/>
              <a:gd name="T2" fmla="*/ 639 w 8889"/>
              <a:gd name="T3" fmla="*/ 208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2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31223 h 13334"/>
              <a:gd name="T2" fmla="*/ 42321 w 8889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3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31223 h 13334"/>
              <a:gd name="T2" fmla="*/ 639 w 8889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4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5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6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7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8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39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0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1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2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3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4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323 h 8890"/>
              <a:gd name="T2" fmla="*/ 769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5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323 h 8890"/>
              <a:gd name="T2" fmla="*/ 130020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6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7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21413 h 8890"/>
              <a:gd name="T2" fmla="*/ 130020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8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49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21413 h 8890"/>
              <a:gd name="T2" fmla="*/ 130020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0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323 h 8890"/>
              <a:gd name="T2" fmla="*/ 769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1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323 h 8890"/>
              <a:gd name="T2" fmla="*/ 130020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2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3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21413 h 8890"/>
              <a:gd name="T2" fmla="*/ 130020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4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5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21413 h 8890"/>
              <a:gd name="T2" fmla="*/ 130020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6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8899 h 24129"/>
              <a:gd name="T2" fmla="*/ 42321 w 8889"/>
              <a:gd name="T3" fmla="*/ 889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7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21157 w 8889"/>
              <a:gd name="T1" fmla="*/ 0 h 54609"/>
              <a:gd name="T2" fmla="*/ 21157 w 8889"/>
              <a:gd name="T3" fmla="*/ 80639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8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39665 h 20954"/>
              <a:gd name="T2" fmla="*/ 769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59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39665 h 20954"/>
              <a:gd name="T2" fmla="*/ 769 w 6985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0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7204 h 20954"/>
              <a:gd name="T2" fmla="*/ 769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1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7204 h 20954"/>
              <a:gd name="T2" fmla="*/ 769 w 6985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2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2081 h 13334"/>
              <a:gd name="T2" fmla="*/ 42321 w 8889"/>
              <a:gd name="T3" fmla="*/ 208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3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31223 h 13334"/>
              <a:gd name="T2" fmla="*/ 42321 w 8889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4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323 h 8890"/>
              <a:gd name="T2" fmla="*/ 769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5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6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323 h 8890"/>
              <a:gd name="T2" fmla="*/ 769 w 6985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7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21413 h 8890"/>
              <a:gd name="T2" fmla="*/ 769 w 6985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8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18512 w 925829"/>
              <a:gd name="T3" fmla="*/ 0 h 124459"/>
              <a:gd name="T4" fmla="*/ 918512 w 925829"/>
              <a:gd name="T5" fmla="*/ 110526 h 124459"/>
              <a:gd name="T6" fmla="*/ 0 w 925829"/>
              <a:gd name="T7" fmla="*/ 110526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69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773 w 910590"/>
              <a:gd name="T1" fmla="*/ 26456 h 33654"/>
              <a:gd name="T2" fmla="*/ 0 w 910590"/>
              <a:gd name="T3" fmla="*/ 26456 h 33654"/>
              <a:gd name="T4" fmla="*/ 0 w 910590"/>
              <a:gd name="T5" fmla="*/ 26865 h 33654"/>
              <a:gd name="T6" fmla="*/ 8773 w 910590"/>
              <a:gd name="T7" fmla="*/ 26865 h 33654"/>
              <a:gd name="T8" fmla="*/ 8773 w 910590"/>
              <a:gd name="T9" fmla="*/ 26456 h 33654"/>
              <a:gd name="T10" fmla="*/ 900800 w 910590"/>
              <a:gd name="T11" fmla="*/ 0 h 33654"/>
              <a:gd name="T12" fmla="*/ 28411 w 910590"/>
              <a:gd name="T13" fmla="*/ 0 h 33654"/>
              <a:gd name="T14" fmla="*/ 28411 w 910590"/>
              <a:gd name="T15" fmla="*/ 26855 h 33654"/>
              <a:gd name="T16" fmla="*/ 900800 w 910590"/>
              <a:gd name="T17" fmla="*/ 26855 h 33654"/>
              <a:gd name="T18" fmla="*/ 900800 w 910590"/>
              <a:gd name="T19" fmla="*/ 0 h 33654"/>
              <a:gd name="T20" fmla="*/ 924842 w 910590"/>
              <a:gd name="T21" fmla="*/ 26834 h 33654"/>
              <a:gd name="T22" fmla="*/ 920443 w 910590"/>
              <a:gd name="T23" fmla="*/ 26834 h 33654"/>
              <a:gd name="T24" fmla="*/ 924842 w 910590"/>
              <a:gd name="T25" fmla="*/ 26834 h 33654"/>
              <a:gd name="T26" fmla="*/ 920455 w 910590"/>
              <a:gd name="T27" fmla="*/ 0 h 33654"/>
              <a:gd name="T28" fmla="*/ 920443 w 910590"/>
              <a:gd name="T29" fmla="*/ 26834 h 33654"/>
              <a:gd name="T30" fmla="*/ 920455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0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81826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1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2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7209 h 20954"/>
              <a:gd name="T2" fmla="*/ 130445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3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7209 h 20954"/>
              <a:gd name="T2" fmla="*/ 130445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4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7209 h 20954"/>
              <a:gd name="T2" fmla="*/ 77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5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7209 h 20954"/>
              <a:gd name="T2" fmla="*/ 130445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6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7209 h 20954"/>
              <a:gd name="T2" fmla="*/ 77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7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7209 h 20954"/>
              <a:gd name="T2" fmla="*/ 77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8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79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0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1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2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3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21413 h 8890"/>
              <a:gd name="T2" fmla="*/ 130445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4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21413 h 8890"/>
              <a:gd name="T2" fmla="*/ 130445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5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21413 h 8890"/>
              <a:gd name="T2" fmla="*/ 130445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6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21413 h 8890"/>
              <a:gd name="T2" fmla="*/ 77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7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21413 h 8890"/>
              <a:gd name="T2" fmla="*/ 77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8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21413 h 8890"/>
              <a:gd name="T2" fmla="*/ 77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89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0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39631 h 20954"/>
              <a:gd name="T2" fmla="*/ 772 w 6984"/>
              <a:gd name="T3" fmla="*/ 3963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1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7209 h 20954"/>
              <a:gd name="T2" fmla="*/ 77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2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7209 h 20954"/>
              <a:gd name="T2" fmla="*/ 77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3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31223 h 13334"/>
              <a:gd name="T2" fmla="*/ 2 w 4445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4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2081 h 13334"/>
              <a:gd name="T2" fmla="*/ 2 w 4445"/>
              <a:gd name="T3" fmla="*/ 208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5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31257 h 13334"/>
              <a:gd name="T2" fmla="*/ 2 w 4445"/>
              <a:gd name="T3" fmla="*/ 3125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6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7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8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323 h 8890"/>
              <a:gd name="T2" fmla="*/ 772 w 6984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399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21413 h 8890"/>
              <a:gd name="T2" fmla="*/ 77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0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21413 h 8890"/>
              <a:gd name="T2" fmla="*/ 77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1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2147483646 h 634"/>
              <a:gd name="T2" fmla="*/ 636 w 889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2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20337 h 33020"/>
              <a:gd name="T2" fmla="*/ 636 w 8890"/>
              <a:gd name="T3" fmla="*/ 20337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3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8899 h 24129"/>
              <a:gd name="T2" fmla="*/ 636 w 8890"/>
              <a:gd name="T3" fmla="*/ 889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4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319 w 8890"/>
              <a:gd name="T1" fmla="*/ 0 h 54609"/>
              <a:gd name="T2" fmla="*/ 319 w 8890"/>
              <a:gd name="T3" fmla="*/ 80639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5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6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39665 h 20954"/>
              <a:gd name="T2" fmla="*/ 130852 w 6984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7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7209 h 20954"/>
              <a:gd name="T2" fmla="*/ 13085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8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39665 h 20954"/>
              <a:gd name="T2" fmla="*/ 130852 w 6984"/>
              <a:gd name="T3" fmla="*/ 3966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09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7204 h 20954"/>
              <a:gd name="T2" fmla="*/ 130852 w 6984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0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7204 h 20954"/>
              <a:gd name="T2" fmla="*/ 130852 w 6984"/>
              <a:gd name="T3" fmla="*/ 720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1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7209 h 20954"/>
              <a:gd name="T2" fmla="*/ 130852 w 6984"/>
              <a:gd name="T3" fmla="*/ 720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2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31223 h 13334"/>
              <a:gd name="T2" fmla="*/ 636 w 8890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3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2081 h 13334"/>
              <a:gd name="T2" fmla="*/ 636 w 8890"/>
              <a:gd name="T3" fmla="*/ 208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4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31223 h 13334"/>
              <a:gd name="T2" fmla="*/ 636 w 8890"/>
              <a:gd name="T3" fmla="*/ 31223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5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6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7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8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19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0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323 h 8890"/>
              <a:gd name="T2" fmla="*/ 130852 w 6984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1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21413 h 8890"/>
              <a:gd name="T2" fmla="*/ 13085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2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21413 h 8890"/>
              <a:gd name="T2" fmla="*/ 13085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3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323 h 8890"/>
              <a:gd name="T2" fmla="*/ 130852 w 6984"/>
              <a:gd name="T3" fmla="*/ 32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4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21413 h 8890"/>
              <a:gd name="T2" fmla="*/ 13085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5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21413 h 8890"/>
              <a:gd name="T2" fmla="*/ 130852 w 6984"/>
              <a:gd name="T3" fmla="*/ 2141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6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9797 w 17779"/>
              <a:gd name="T1" fmla="*/ 0 h 83820"/>
              <a:gd name="T2" fmla="*/ 1680 w 17779"/>
              <a:gd name="T3" fmla="*/ 0 h 83820"/>
              <a:gd name="T4" fmla="*/ 0 w 17779"/>
              <a:gd name="T5" fmla="*/ 2769 h 83820"/>
              <a:gd name="T6" fmla="*/ 0 w 17779"/>
              <a:gd name="T7" fmla="*/ 88140 h 83820"/>
              <a:gd name="T8" fmla="*/ 1680 w 17779"/>
              <a:gd name="T9" fmla="*/ 90910 h 83820"/>
              <a:gd name="T10" fmla="*/ 9797 w 17779"/>
              <a:gd name="T11" fmla="*/ 90910 h 83820"/>
              <a:gd name="T12" fmla="*/ 11477 w 17779"/>
              <a:gd name="T13" fmla="*/ 88140 h 83820"/>
              <a:gd name="T14" fmla="*/ 11477 w 17779"/>
              <a:gd name="T15" fmla="*/ 2769 h 83820"/>
              <a:gd name="T16" fmla="*/ 9797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7" name="object 128"/>
          <p:cNvSpPr>
            <a:spLocks/>
          </p:cNvSpPr>
          <p:nvPr/>
        </p:nvSpPr>
        <p:spPr bwMode="auto">
          <a:xfrm>
            <a:off x="7542213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29891 w 117475"/>
              <a:gd name="T5" fmla="*/ 13 h 16510"/>
              <a:gd name="T6" fmla="*/ 17282 w 117475"/>
              <a:gd name="T7" fmla="*/ 1162 h 16510"/>
              <a:gd name="T8" fmla="*/ 6426 w 117475"/>
              <a:gd name="T9" fmla="*/ 4013 h 16510"/>
              <a:gd name="T10" fmla="*/ 0 w 117475"/>
              <a:gd name="T11" fmla="*/ 6451 h 16510"/>
              <a:gd name="T12" fmla="*/ 117347 w 117475"/>
              <a:gd name="T13" fmla="*/ 6451 h 16510"/>
              <a:gd name="T14" fmla="*/ 109718 w 117475"/>
              <a:gd name="T15" fmla="*/ 3576 h 16510"/>
              <a:gd name="T16" fmla="*/ 98584 w 117475"/>
              <a:gd name="T17" fmla="*/ 923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8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10335 w 124459"/>
              <a:gd name="T1" fmla="*/ 0 h 145415"/>
              <a:gd name="T2" fmla="*/ 0 w 124459"/>
              <a:gd name="T3" fmla="*/ 0 h 145415"/>
              <a:gd name="T4" fmla="*/ 0 w 124459"/>
              <a:gd name="T5" fmla="*/ 124482 h 145415"/>
              <a:gd name="T6" fmla="*/ 74477 w 124459"/>
              <a:gd name="T7" fmla="*/ 123236 h 145415"/>
              <a:gd name="T8" fmla="*/ 103638 w 124459"/>
              <a:gd name="T9" fmla="*/ 102625 h 145415"/>
              <a:gd name="T10" fmla="*/ 110335 w 124459"/>
              <a:gd name="T11" fmla="*/ 79360 h 145415"/>
              <a:gd name="T12" fmla="*/ 110335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29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89723 h 109220"/>
              <a:gd name="T6" fmla="*/ 4672 w 38100"/>
              <a:gd name="T7" fmla="*/ 103718 h 109220"/>
              <a:gd name="T8" fmla="*/ 0 w 38100"/>
              <a:gd name="T9" fmla="*/ 116427 h 109220"/>
              <a:gd name="T10" fmla="*/ 11923 w 38100"/>
              <a:gd name="T11" fmla="*/ 114662 h 109220"/>
              <a:gd name="T12" fmla="*/ 22553 w 38100"/>
              <a:gd name="T13" fmla="*/ 107681 h 109220"/>
              <a:gd name="T14" fmla="*/ 31024 w 38100"/>
              <a:gd name="T15" fmla="*/ 96537 h 109220"/>
              <a:gd name="T16" fmla="*/ 36469 w 38100"/>
              <a:gd name="T17" fmla="*/ 82288 h 109220"/>
              <a:gd name="T18" fmla="*/ 38071 w 38100"/>
              <a:gd name="T19" fmla="*/ 51922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0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78857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44441 w 92709"/>
              <a:gd name="T7" fmla="*/ 163285 h 165100"/>
              <a:gd name="T8" fmla="*/ 72430 w 92709"/>
              <a:gd name="T9" fmla="*/ 139280 h 165100"/>
              <a:gd name="T10" fmla="*/ 78857 w 92709"/>
              <a:gd name="T11" fmla="*/ 112204 h 165100"/>
              <a:gd name="T12" fmla="*/ 78857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1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10335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2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23751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3" name="object 134"/>
          <p:cNvSpPr>
            <a:spLocks/>
          </p:cNvSpPr>
          <p:nvPr/>
        </p:nvSpPr>
        <p:spPr bwMode="auto">
          <a:xfrm>
            <a:off x="7497763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4" name="object 135"/>
          <p:cNvSpPr>
            <a:spLocks/>
          </p:cNvSpPr>
          <p:nvPr/>
        </p:nvSpPr>
        <p:spPr bwMode="auto">
          <a:xfrm>
            <a:off x="7497763" y="392113"/>
            <a:ext cx="207962" cy="0"/>
          </a:xfrm>
          <a:custGeom>
            <a:avLst/>
            <a:gdLst>
              <a:gd name="T0" fmla="*/ 0 w 208279"/>
              <a:gd name="T1" fmla="*/ 200760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5" name="object 136"/>
          <p:cNvSpPr>
            <a:spLocks/>
          </p:cNvSpPr>
          <p:nvPr/>
        </p:nvSpPr>
        <p:spPr bwMode="auto">
          <a:xfrm>
            <a:off x="7508875" y="385763"/>
            <a:ext cx="20638" cy="6350"/>
          </a:xfrm>
          <a:custGeom>
            <a:avLst/>
            <a:gdLst>
              <a:gd name="T0" fmla="*/ 0 w 20954"/>
              <a:gd name="T1" fmla="*/ 381 h 6985"/>
              <a:gd name="T2" fmla="*/ 14406 w 20954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6" name="object 137"/>
          <p:cNvSpPr>
            <a:spLocks/>
          </p:cNvSpPr>
          <p:nvPr/>
        </p:nvSpPr>
        <p:spPr bwMode="auto">
          <a:xfrm>
            <a:off x="7675563" y="385763"/>
            <a:ext cx="22225" cy="6350"/>
          </a:xfrm>
          <a:custGeom>
            <a:avLst/>
            <a:gdLst>
              <a:gd name="T0" fmla="*/ 0 w 20954"/>
              <a:gd name="T1" fmla="*/ 381 h 6985"/>
              <a:gd name="T2" fmla="*/ 79176 w 20954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7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64935 h 6984"/>
              <a:gd name="T2" fmla="*/ 14406 w 20954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8" name="object 139"/>
          <p:cNvSpPr>
            <a:spLocks/>
          </p:cNvSpPr>
          <p:nvPr/>
        </p:nvSpPr>
        <p:spPr bwMode="auto">
          <a:xfrm>
            <a:off x="7591425" y="385763"/>
            <a:ext cx="20638" cy="6350"/>
          </a:xfrm>
          <a:custGeom>
            <a:avLst/>
            <a:gdLst>
              <a:gd name="T0" fmla="*/ 0 w 20954"/>
              <a:gd name="T1" fmla="*/ 381 h 6985"/>
              <a:gd name="T2" fmla="*/ 14406 w 20954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39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64935 h 6984"/>
              <a:gd name="T2" fmla="*/ 14406 w 20954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0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64935 h 6984"/>
              <a:gd name="T2" fmla="*/ 79176 w 20954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1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316 h 8890"/>
              <a:gd name="T2" fmla="*/ 4158 w 13334"/>
              <a:gd name="T3" fmla="*/ 31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2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316 h 8890"/>
              <a:gd name="T2" fmla="*/ 62482 w 13334"/>
              <a:gd name="T3" fmla="*/ 31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3" name="object 144"/>
          <p:cNvSpPr>
            <a:spLocks/>
          </p:cNvSpPr>
          <p:nvPr/>
        </p:nvSpPr>
        <p:spPr bwMode="auto">
          <a:xfrm>
            <a:off x="7497763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4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5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23772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6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7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200760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8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49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0" name="object 151"/>
          <p:cNvSpPr>
            <a:spLocks/>
          </p:cNvSpPr>
          <p:nvPr/>
        </p:nvSpPr>
        <p:spPr bwMode="auto">
          <a:xfrm>
            <a:off x="7600950" y="385763"/>
            <a:ext cx="9525" cy="6350"/>
          </a:xfrm>
          <a:custGeom>
            <a:avLst/>
            <a:gdLst>
              <a:gd name="T0" fmla="*/ 0 w 8890"/>
              <a:gd name="T1" fmla="*/ 381 h 6985"/>
              <a:gd name="T2" fmla="*/ 42780 w 8890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1" name="object 152"/>
          <p:cNvSpPr>
            <a:spLocks/>
          </p:cNvSpPr>
          <p:nvPr/>
        </p:nvSpPr>
        <p:spPr bwMode="auto">
          <a:xfrm>
            <a:off x="7685088" y="385763"/>
            <a:ext cx="9525" cy="6350"/>
          </a:xfrm>
          <a:custGeom>
            <a:avLst/>
            <a:gdLst>
              <a:gd name="T0" fmla="*/ 0 w 8890"/>
              <a:gd name="T1" fmla="*/ 381 h 6985"/>
              <a:gd name="T2" fmla="*/ 42780 w 8890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2" name="object 153"/>
          <p:cNvSpPr>
            <a:spLocks/>
          </p:cNvSpPr>
          <p:nvPr/>
        </p:nvSpPr>
        <p:spPr bwMode="auto">
          <a:xfrm>
            <a:off x="7516813" y="385763"/>
            <a:ext cx="9525" cy="6350"/>
          </a:xfrm>
          <a:custGeom>
            <a:avLst/>
            <a:gdLst>
              <a:gd name="T0" fmla="*/ 0 w 8890"/>
              <a:gd name="T1" fmla="*/ 381 h 6985"/>
              <a:gd name="T2" fmla="*/ 42780 w 8890"/>
              <a:gd name="T3" fmla="*/ 381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3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64935 h 6984"/>
              <a:gd name="T2" fmla="*/ 42780 w 8890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4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64935 h 6984"/>
              <a:gd name="T2" fmla="*/ 42780 w 8890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5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64935 h 6984"/>
              <a:gd name="T2" fmla="*/ 42780 w 8890"/>
              <a:gd name="T3" fmla="*/ 64935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6" name="object 157"/>
          <p:cNvSpPr>
            <a:spLocks/>
          </p:cNvSpPr>
          <p:nvPr/>
        </p:nvSpPr>
        <p:spPr bwMode="auto">
          <a:xfrm>
            <a:off x="7553325" y="369888"/>
            <a:ext cx="96838" cy="12700"/>
          </a:xfrm>
          <a:custGeom>
            <a:avLst/>
            <a:gdLst>
              <a:gd name="T0" fmla="*/ 83435 w 97154"/>
              <a:gd name="T1" fmla="*/ 0 h 13970"/>
              <a:gd name="T2" fmla="*/ 6387 w 97154"/>
              <a:gd name="T3" fmla="*/ 0 h 13970"/>
              <a:gd name="T4" fmla="*/ 0 w 97154"/>
              <a:gd name="T5" fmla="*/ 703 h 13970"/>
              <a:gd name="T6" fmla="*/ 0 w 97154"/>
              <a:gd name="T7" fmla="*/ 1510 h 13970"/>
              <a:gd name="T8" fmla="*/ 89820 w 97154"/>
              <a:gd name="T9" fmla="*/ 1510 h 13970"/>
              <a:gd name="T10" fmla="*/ 89820 w 97154"/>
              <a:gd name="T11" fmla="*/ 703 h 13970"/>
              <a:gd name="T12" fmla="*/ 83435 w 97154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7" name="object 158"/>
          <p:cNvSpPr>
            <a:spLocks/>
          </p:cNvSpPr>
          <p:nvPr/>
        </p:nvSpPr>
        <p:spPr bwMode="auto">
          <a:xfrm>
            <a:off x="7553325" y="373063"/>
            <a:ext cx="96838" cy="0"/>
          </a:xfrm>
          <a:custGeom>
            <a:avLst/>
            <a:gdLst>
              <a:gd name="T0" fmla="*/ 0 w 97154"/>
              <a:gd name="T1" fmla="*/ 89820 w 971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8" name="object 159"/>
          <p:cNvSpPr>
            <a:spLocks/>
          </p:cNvSpPr>
          <p:nvPr/>
        </p:nvSpPr>
        <p:spPr bwMode="auto">
          <a:xfrm>
            <a:off x="7580313" y="311150"/>
            <a:ext cx="42862" cy="58738"/>
          </a:xfrm>
          <a:custGeom>
            <a:avLst/>
            <a:gdLst>
              <a:gd name="T0" fmla="*/ 31668 w 43179"/>
              <a:gd name="T1" fmla="*/ 0 h 59054"/>
              <a:gd name="T2" fmla="*/ 4792 w 43179"/>
              <a:gd name="T3" fmla="*/ 0 h 59054"/>
              <a:gd name="T4" fmla="*/ 0 w 43179"/>
              <a:gd name="T5" fmla="*/ 4995 h 59054"/>
              <a:gd name="T6" fmla="*/ 0 w 43179"/>
              <a:gd name="T7" fmla="*/ 51861 h 59054"/>
              <a:gd name="T8" fmla="*/ 36438 w 43179"/>
              <a:gd name="T9" fmla="*/ 51861 h 59054"/>
              <a:gd name="T10" fmla="*/ 36438 w 43179"/>
              <a:gd name="T11" fmla="*/ 4995 h 59054"/>
              <a:gd name="T12" fmla="*/ 31668 w 43179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59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631 w 8890"/>
              <a:gd name="T1" fmla="*/ 0 h 1270"/>
              <a:gd name="T2" fmla="*/ 0 w 8890"/>
              <a:gd name="T3" fmla="*/ 14734 h 1270"/>
              <a:gd name="T4" fmla="*/ 476 w 8890"/>
              <a:gd name="T5" fmla="*/ 14734 h 1270"/>
              <a:gd name="T6" fmla="*/ 562 w 8890"/>
              <a:gd name="T7" fmla="*/ 83366 h 1270"/>
              <a:gd name="T8" fmla="*/ 631 w 8890"/>
              <a:gd name="T9" fmla="*/ 198581 h 1270"/>
              <a:gd name="T10" fmla="*/ 631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0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476 w 8890"/>
              <a:gd name="T1" fmla="*/ 0 h 26035"/>
              <a:gd name="T2" fmla="*/ 0 w 8890"/>
              <a:gd name="T3" fmla="*/ 0 h 26035"/>
              <a:gd name="T4" fmla="*/ 0 w 8890"/>
              <a:gd name="T5" fmla="*/ 58451 h 26035"/>
              <a:gd name="T6" fmla="*/ 631 w 8890"/>
              <a:gd name="T7" fmla="*/ 58451 h 26035"/>
              <a:gd name="T8" fmla="*/ 631 w 8890"/>
              <a:gd name="T9" fmla="*/ 2492 h 26035"/>
              <a:gd name="T10" fmla="*/ 562 w 8890"/>
              <a:gd name="T11" fmla="*/ 927 h 26035"/>
              <a:gd name="T12" fmla="*/ 476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1" name="object 162"/>
          <p:cNvSpPr>
            <a:spLocks/>
          </p:cNvSpPr>
          <p:nvPr/>
        </p:nvSpPr>
        <p:spPr bwMode="auto">
          <a:xfrm>
            <a:off x="7605713" y="309563"/>
            <a:ext cx="1587" cy="1587"/>
          </a:xfrm>
          <a:custGeom>
            <a:avLst/>
            <a:gdLst>
              <a:gd name="T0" fmla="*/ 0 w 2540"/>
              <a:gd name="T1" fmla="*/ 91799 h 1270"/>
              <a:gd name="T2" fmla="*/ 1 w 2540"/>
              <a:gd name="T3" fmla="*/ 91799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2" name="object 163"/>
          <p:cNvSpPr>
            <a:spLocks/>
          </p:cNvSpPr>
          <p:nvPr/>
        </p:nvSpPr>
        <p:spPr bwMode="auto">
          <a:xfrm>
            <a:off x="7599363" y="287338"/>
            <a:ext cx="7937" cy="23812"/>
          </a:xfrm>
          <a:custGeom>
            <a:avLst/>
            <a:gdLst>
              <a:gd name="T0" fmla="*/ 631 w 8890"/>
              <a:gd name="T1" fmla="*/ 0 h 24129"/>
              <a:gd name="T2" fmla="*/ 0 w 8890"/>
              <a:gd name="T3" fmla="*/ 0 h 24129"/>
              <a:gd name="T4" fmla="*/ 0 w 8890"/>
              <a:gd name="T5" fmla="*/ 17530 h 24129"/>
              <a:gd name="T6" fmla="*/ 476 w 8890"/>
              <a:gd name="T7" fmla="*/ 17530 h 24129"/>
              <a:gd name="T8" fmla="*/ 562 w 8890"/>
              <a:gd name="T9" fmla="*/ 17230 h 24129"/>
              <a:gd name="T10" fmla="*/ 631 w 8890"/>
              <a:gd name="T11" fmla="*/ 16723 h 24129"/>
              <a:gd name="T12" fmla="*/ 631 w 8890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3" name="object 164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82237 w 66040"/>
              <a:gd name="T1" fmla="*/ 0 h 9525"/>
              <a:gd name="T2" fmla="*/ 0 w 66040"/>
              <a:gd name="T3" fmla="*/ 0 h 9525"/>
              <a:gd name="T4" fmla="*/ 18105 w 66040"/>
              <a:gd name="T5" fmla="*/ 9334 h 9525"/>
              <a:gd name="T6" fmla="*/ 64128 w 66040"/>
              <a:gd name="T7" fmla="*/ 9334 h 9525"/>
              <a:gd name="T8" fmla="*/ 82237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4" name="object 165"/>
          <p:cNvSpPr>
            <a:spLocks/>
          </p:cNvSpPr>
          <p:nvPr/>
        </p:nvSpPr>
        <p:spPr bwMode="auto">
          <a:xfrm>
            <a:off x="7512050" y="252413"/>
            <a:ext cx="177800" cy="25400"/>
          </a:xfrm>
          <a:custGeom>
            <a:avLst/>
            <a:gdLst>
              <a:gd name="T0" fmla="*/ 172339 w 177800"/>
              <a:gd name="T1" fmla="*/ 0 h 24764"/>
              <a:gd name="T2" fmla="*/ 5435 w 177800"/>
              <a:gd name="T3" fmla="*/ 0 h 24764"/>
              <a:gd name="T4" fmla="*/ 0 w 177800"/>
              <a:gd name="T5" fmla="*/ 9740 h 24764"/>
              <a:gd name="T6" fmla="*/ 0 w 177800"/>
              <a:gd name="T7" fmla="*/ 34450 h 24764"/>
              <a:gd name="T8" fmla="*/ 5435 w 177800"/>
              <a:gd name="T9" fmla="*/ 44191 h 24764"/>
              <a:gd name="T10" fmla="*/ 172339 w 177800"/>
              <a:gd name="T11" fmla="*/ 44191 h 24764"/>
              <a:gd name="T12" fmla="*/ 177761 w 177800"/>
              <a:gd name="T13" fmla="*/ 34450 h 24764"/>
              <a:gd name="T14" fmla="*/ 177761 w 177800"/>
              <a:gd name="T15" fmla="*/ 9740 h 24764"/>
              <a:gd name="T16" fmla="*/ 172339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5" name="object 166"/>
          <p:cNvSpPr>
            <a:spLocks/>
          </p:cNvSpPr>
          <p:nvPr/>
        </p:nvSpPr>
        <p:spPr bwMode="auto">
          <a:xfrm>
            <a:off x="7512050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6" name="object 167"/>
          <p:cNvSpPr>
            <a:spLocks/>
          </p:cNvSpPr>
          <p:nvPr/>
        </p:nvSpPr>
        <p:spPr bwMode="auto">
          <a:xfrm>
            <a:off x="7512050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7" name="object 168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82237 w 66040"/>
              <a:gd name="T1" fmla="*/ 0 h 9525"/>
              <a:gd name="T2" fmla="*/ 0 w 66040"/>
              <a:gd name="T3" fmla="*/ 0 h 9525"/>
              <a:gd name="T4" fmla="*/ 18122 w 66040"/>
              <a:gd name="T5" fmla="*/ 9334 h 9525"/>
              <a:gd name="T6" fmla="*/ 64128 w 66040"/>
              <a:gd name="T7" fmla="*/ 9334 h 9525"/>
              <a:gd name="T8" fmla="*/ 82237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8" name="object 169"/>
          <p:cNvSpPr>
            <a:spLocks/>
          </p:cNvSpPr>
          <p:nvPr/>
        </p:nvSpPr>
        <p:spPr bwMode="auto">
          <a:xfrm>
            <a:off x="7580313" y="311150"/>
            <a:ext cx="20637" cy="58738"/>
          </a:xfrm>
          <a:custGeom>
            <a:avLst/>
            <a:gdLst>
              <a:gd name="T0" fmla="*/ 7644 w 21590"/>
              <a:gd name="T1" fmla="*/ 0 h 59054"/>
              <a:gd name="T2" fmla="*/ 2010 w 21590"/>
              <a:gd name="T3" fmla="*/ 0 h 59054"/>
              <a:gd name="T4" fmla="*/ 0 w 21590"/>
              <a:gd name="T5" fmla="*/ 4995 h 59054"/>
              <a:gd name="T6" fmla="*/ 0 w 21590"/>
              <a:gd name="T7" fmla="*/ 51861 h 59054"/>
              <a:gd name="T8" fmla="*/ 7644 w 21590"/>
              <a:gd name="T9" fmla="*/ 51861 h 59054"/>
              <a:gd name="T10" fmla="*/ 7644 w 21590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69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0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2147483646 h 634"/>
              <a:gd name="T2" fmla="*/ 2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1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2147483646 h 634"/>
              <a:gd name="T2" fmla="*/ 2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2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89473803 h 1904"/>
              <a:gd name="T2" fmla="*/ 2147483646 w 634"/>
              <a:gd name="T3" fmla="*/ 89473803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3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168667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4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179127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5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2147483646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6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173156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7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17516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8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2147483646 h 634"/>
              <a:gd name="T2" fmla="*/ 0 w 127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5479" name="object 467"/>
          <p:cNvSpPr txBox="1">
            <a:spLocks noChangeArrowheads="1"/>
          </p:cNvSpPr>
          <p:nvPr/>
        </p:nvSpPr>
        <p:spPr bwMode="auto">
          <a:xfrm>
            <a:off x="9020175" y="400050"/>
            <a:ext cx="965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900">
                <a:solidFill>
                  <a:srgbClr val="4672A5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СБЫТ, РАБОТА С ПОТРЕБИТЕЛЯМИ</a:t>
            </a:r>
            <a:endParaRPr lang="en-US" altLang="en-US" sz="9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5480" name="object 180"/>
          <p:cNvSpPr txBox="1">
            <a:spLocks noChangeArrowheads="1"/>
          </p:cNvSpPr>
          <p:nvPr/>
        </p:nvSpPr>
        <p:spPr bwMode="auto">
          <a:xfrm>
            <a:off x="1606550" y="46990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</a:t>
            </a:r>
            <a:r>
              <a:rPr lang="en-US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ГКП «АСТАНА СУ АРНАСЫ» </a:t>
            </a:r>
            <a:endParaRPr lang="en-US" altLang="en-US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50" y="1533922"/>
            <a:ext cx="9128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Общая дебиторская задолженность по итогам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июнь 2025тг.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493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млн.тенге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                                         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82553" y="2057307"/>
            <a:ext cx="9433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- Население </a:t>
            </a:r>
            <a:r>
              <a:rPr lang="ru-RU" b="1" dirty="0"/>
              <a:t>– 294 </a:t>
            </a:r>
            <a:r>
              <a:rPr lang="ru-RU" b="1" dirty="0" err="1"/>
              <a:t>млн.тенге</a:t>
            </a:r>
            <a:r>
              <a:rPr lang="ru-RU" b="1" dirty="0"/>
              <a:t> (ИЖС – 187 млн. </a:t>
            </a:r>
            <a:r>
              <a:rPr lang="ru-RU" b="1" dirty="0" err="1"/>
              <a:t>тг</a:t>
            </a:r>
            <a:r>
              <a:rPr lang="ru-RU" b="1" dirty="0"/>
              <a:t>.; МЖК- 107  </a:t>
            </a:r>
            <a:r>
              <a:rPr lang="ru-RU" b="1" dirty="0" err="1"/>
              <a:t>млн.тг</a:t>
            </a:r>
            <a:r>
              <a:rPr lang="ru-RU" b="1" dirty="0" smtClean="0"/>
              <a:t>.);</a:t>
            </a:r>
          </a:p>
          <a:p>
            <a:pPr>
              <a:defRPr/>
            </a:pPr>
            <a:r>
              <a:rPr lang="ru-RU" b="1" dirty="0"/>
              <a:t>- юридические лица – 1 199 </a:t>
            </a:r>
            <a:r>
              <a:rPr lang="ru-RU" b="1" dirty="0" err="1"/>
              <a:t>млн.тенге</a:t>
            </a:r>
            <a:r>
              <a:rPr lang="ru-RU" b="1" dirty="0"/>
              <a:t> (из них 560 </a:t>
            </a:r>
            <a:r>
              <a:rPr lang="ru-RU" b="1" dirty="0" err="1"/>
              <a:t>млн.тенге</a:t>
            </a:r>
            <a:r>
              <a:rPr lang="ru-RU" b="1" dirty="0"/>
              <a:t> – долги проблемных </a:t>
            </a:r>
            <a:r>
              <a:rPr lang="ru-RU" b="1" dirty="0" err="1"/>
              <a:t>юр.лиц</a:t>
            </a:r>
            <a:r>
              <a:rPr lang="ru-RU" b="1" dirty="0"/>
              <a:t>)</a:t>
            </a:r>
          </a:p>
        </p:txBody>
      </p:sp>
      <p:graphicFrame>
        <p:nvGraphicFramePr>
          <p:cNvPr id="199" name="Таблица 198"/>
          <p:cNvGraphicFramePr>
            <a:graphicFrameLocks noGrp="1"/>
          </p:cNvGraphicFramePr>
          <p:nvPr>
            <p:extLst/>
          </p:nvPr>
        </p:nvGraphicFramePr>
        <p:xfrm>
          <a:off x="503398" y="3028429"/>
          <a:ext cx="9685016" cy="923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5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9371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35 строительных компаний (G-</a:t>
                      </a:r>
                      <a:r>
                        <a:rPr lang="ru-RU" sz="2000" u="none" strike="noStrike" dirty="0" err="1" smtClean="0">
                          <a:effectLst/>
                          <a:latin typeface="+mn-lt"/>
                        </a:rPr>
                        <a:t>park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, ТОО "BASCAR U", ТОО "</a:t>
                      </a:r>
                      <a:r>
                        <a:rPr lang="ru-RU" sz="2000" u="none" strike="noStrike" dirty="0" err="1" smtClean="0">
                          <a:effectLst/>
                          <a:latin typeface="+mn-lt"/>
                        </a:rPr>
                        <a:t>East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2021",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ТОО "</a:t>
                      </a:r>
                      <a:r>
                        <a:rPr lang="ru-RU" sz="2000" u="none" strike="noStrike" dirty="0" err="1" smtClean="0">
                          <a:effectLst/>
                          <a:latin typeface="+mn-lt"/>
                        </a:rPr>
                        <a:t>Стройастес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" и др.) являются проблемными потребителями,</a:t>
                      </a:r>
                      <a:r>
                        <a:rPr lang="ru-RU" sz="2000" u="none" strike="noStrike" baseline="0" dirty="0" smtClean="0">
                          <a:effectLst/>
                          <a:latin typeface="+mn-lt"/>
                        </a:rPr>
                        <a:t> сумма их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задолженности - 403 </a:t>
                      </a:r>
                      <a:r>
                        <a:rPr lang="ru-RU" sz="2000" u="none" strike="noStrike" dirty="0" err="1" smtClean="0">
                          <a:effectLst/>
                          <a:latin typeface="+mn-lt"/>
                        </a:rPr>
                        <a:t>млн.тенге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9" marR="9239" marT="9236" marB="0" anchor="ctr"/>
                </a:tc>
                <a:extLst>
                  <a:ext uri="{0D108BD9-81ED-4DB2-BD59-A6C34878D82A}">
                    <a16:rowId xmlns="" xmlns:a16="http://schemas.microsoft.com/office/drawing/2014/main" val="3555215600"/>
                  </a:ext>
                </a:extLst>
              </a:tr>
            </a:tbl>
          </a:graphicData>
        </a:graphic>
      </p:graphicFrame>
      <p:sp>
        <p:nvSpPr>
          <p:cNvPr id="187" name="TextBox 186"/>
          <p:cNvSpPr txBox="1"/>
          <p:nvPr/>
        </p:nvSpPr>
        <p:spPr>
          <a:xfrm>
            <a:off x="491730" y="4276856"/>
            <a:ext cx="98297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РАБОТА ПО СНИЖЕНИЮ ДЕБИТОРСКОЙ ЗАДОЛЖЕННОСТИ:</a:t>
            </a:r>
          </a:p>
          <a:p>
            <a:pPr>
              <a:defRPr/>
            </a:pPr>
            <a:r>
              <a:rPr lang="kk-KZ" b="1" dirty="0" smtClean="0"/>
              <a:t>- </a:t>
            </a:r>
            <a:r>
              <a:rPr lang="ru-RU" b="1" dirty="0" smtClean="0"/>
              <a:t>передача </a:t>
            </a:r>
            <a:r>
              <a:rPr lang="ru-RU" b="1" dirty="0"/>
              <a:t>в юридическую компанию для вынесения нотариальных надписей в целях принудительного </a:t>
            </a:r>
            <a:r>
              <a:rPr lang="ru-RU" b="1" dirty="0" smtClean="0"/>
              <a:t>взыскания;</a:t>
            </a:r>
            <a:endParaRPr lang="ru-RU" b="1" dirty="0"/>
          </a:p>
          <a:p>
            <a:pPr>
              <a:defRPr/>
            </a:pPr>
            <a:r>
              <a:rPr lang="ru-RU" b="1" dirty="0" smtClean="0"/>
              <a:t>- разноска досудебных </a:t>
            </a:r>
            <a:r>
              <a:rPr lang="ru-RU" b="1" dirty="0"/>
              <a:t>уведомлений юридическим лицам о необходимости оплаты задолженности;</a:t>
            </a:r>
          </a:p>
          <a:p>
            <a:pPr>
              <a:defRPr/>
            </a:pPr>
            <a:r>
              <a:rPr lang="ru-RU" b="1" dirty="0" smtClean="0"/>
              <a:t>- на </a:t>
            </a:r>
            <a:r>
              <a:rPr lang="ru-RU" b="1" dirty="0"/>
              <a:t>постоянной основе производится </a:t>
            </a:r>
            <a:r>
              <a:rPr lang="ru-RU" b="1" dirty="0" err="1"/>
              <a:t>обзвон</a:t>
            </a:r>
            <a:r>
              <a:rPr lang="ru-RU" b="1" dirty="0"/>
              <a:t> потребителей, имеющих задолженность (специалистами службы сбыта, роботом)</a:t>
            </a:r>
          </a:p>
          <a:p>
            <a:pPr>
              <a:defRPr/>
            </a:pPr>
            <a:r>
              <a:rPr lang="ru-RU" b="1" dirty="0" smtClean="0"/>
              <a:t>- ежедневно </a:t>
            </a:r>
            <a:r>
              <a:rPr lang="ru-RU" b="1" dirty="0"/>
              <a:t>осуществляется выезд бригад по отключению от услуг водоснабжения злостных </a:t>
            </a:r>
            <a:r>
              <a:rPr lang="ru-RU" b="1" dirty="0" smtClean="0"/>
              <a:t>должников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24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11610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67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68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34763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34763 w 3833495"/>
              <a:gd name="T7" fmla="*/ 91655 h 92075"/>
              <a:gd name="T8" fmla="*/ 3834763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69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10714 h 634"/>
              <a:gd name="T2" fmla="*/ 11385 w 8889"/>
              <a:gd name="T3" fmla="*/ 1071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0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10714 h 634"/>
              <a:gd name="T2" fmla="*/ 5492 w 8889"/>
              <a:gd name="T3" fmla="*/ 1071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1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16961 h 33020"/>
              <a:gd name="T2" fmla="*/ 5492 w 8889"/>
              <a:gd name="T3" fmla="*/ 16961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2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11432 h 24129"/>
              <a:gd name="T2" fmla="*/ 11385 w 8889"/>
              <a:gd name="T3" fmla="*/ 1143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3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5692 w 8889"/>
              <a:gd name="T1" fmla="*/ 0 h 54609"/>
              <a:gd name="T2" fmla="*/ 5692 w 8889"/>
              <a:gd name="T3" fmla="*/ 58047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4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11432 h 24129"/>
              <a:gd name="T2" fmla="*/ 5492 w 8889"/>
              <a:gd name="T3" fmla="*/ 1143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5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2746 w 8889"/>
              <a:gd name="T1" fmla="*/ 0 h 54609"/>
              <a:gd name="T2" fmla="*/ 2746 w 8889"/>
              <a:gd name="T3" fmla="*/ 58047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6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7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8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12956 h 20954"/>
              <a:gd name="T2" fmla="*/ 4701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79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12956 h 20954"/>
              <a:gd name="T2" fmla="*/ 11474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0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9630 h 20954"/>
              <a:gd name="T2" fmla="*/ 4701 w 6985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1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9630 h 20954"/>
              <a:gd name="T2" fmla="*/ 11474 w 6985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2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12956 h 20954"/>
              <a:gd name="T2" fmla="*/ 4701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3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12956 h 20954"/>
              <a:gd name="T2" fmla="*/ 11474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4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9624 h 20954"/>
              <a:gd name="T2" fmla="*/ 4701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5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9624 h 20954"/>
              <a:gd name="T2" fmla="*/ 11474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6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9624 h 20954"/>
              <a:gd name="T2" fmla="*/ 4701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7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9624 h 20954"/>
              <a:gd name="T2" fmla="*/ 11474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8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9630 h 20954"/>
              <a:gd name="T2" fmla="*/ 4701 w 6985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89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9630 h 20954"/>
              <a:gd name="T2" fmla="*/ 11474 w 6985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0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8411 h 13334"/>
              <a:gd name="T2" fmla="*/ 11385 w 8889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1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8411 h 13334"/>
              <a:gd name="T2" fmla="*/ 5492 w 8889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2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5252 h 13334"/>
              <a:gd name="T2" fmla="*/ 11385 w 8889"/>
              <a:gd name="T3" fmla="*/ 525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3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5252 h 13334"/>
              <a:gd name="T2" fmla="*/ 5492 w 8889"/>
              <a:gd name="T3" fmla="*/ 525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4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8411 h 13334"/>
              <a:gd name="T2" fmla="*/ 11385 w 8889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5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8411 h 13334"/>
              <a:gd name="T2" fmla="*/ 5492 w 8889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6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7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8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899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0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1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2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3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4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5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6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2785 h 8890"/>
              <a:gd name="T2" fmla="*/ 4701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7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2785 h 8890"/>
              <a:gd name="T2" fmla="*/ 11474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8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09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5773 h 8890"/>
              <a:gd name="T2" fmla="*/ 11474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0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1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5773 h 8890"/>
              <a:gd name="T2" fmla="*/ 11474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2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2785 h 8890"/>
              <a:gd name="T2" fmla="*/ 4701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3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2785 h 8890"/>
              <a:gd name="T2" fmla="*/ 11474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4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5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5773 h 8890"/>
              <a:gd name="T2" fmla="*/ 11474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6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7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5773 h 8890"/>
              <a:gd name="T2" fmla="*/ 11474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8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11432 h 24129"/>
              <a:gd name="T2" fmla="*/ 11385 w 8889"/>
              <a:gd name="T3" fmla="*/ 1143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19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5692 w 8889"/>
              <a:gd name="T1" fmla="*/ 0 h 54609"/>
              <a:gd name="T2" fmla="*/ 5692 w 8889"/>
              <a:gd name="T3" fmla="*/ 58047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0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12956 h 20954"/>
              <a:gd name="T2" fmla="*/ 4701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1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12956 h 20954"/>
              <a:gd name="T2" fmla="*/ 4701 w 6985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2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9624 h 20954"/>
              <a:gd name="T2" fmla="*/ 4701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3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9624 h 20954"/>
              <a:gd name="T2" fmla="*/ 4701 w 6985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4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5252 h 13334"/>
              <a:gd name="T2" fmla="*/ 11385 w 8889"/>
              <a:gd name="T3" fmla="*/ 525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5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8411 h 13334"/>
              <a:gd name="T2" fmla="*/ 11385 w 8889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6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2785 h 8890"/>
              <a:gd name="T2" fmla="*/ 4701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7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8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2785 h 8890"/>
              <a:gd name="T2" fmla="*/ 4701 w 6985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29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5773 h 8890"/>
              <a:gd name="T2" fmla="*/ 4701 w 6985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0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24489 w 925829"/>
              <a:gd name="T3" fmla="*/ 0 h 124459"/>
              <a:gd name="T4" fmla="*/ 924489 w 925829"/>
              <a:gd name="T5" fmla="*/ 121793 h 124459"/>
              <a:gd name="T6" fmla="*/ 0 w 925829"/>
              <a:gd name="T7" fmla="*/ 121793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1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659 w 910590"/>
              <a:gd name="T1" fmla="*/ 31649 h 33654"/>
              <a:gd name="T2" fmla="*/ 0 w 910590"/>
              <a:gd name="T3" fmla="*/ 31649 h 33654"/>
              <a:gd name="T4" fmla="*/ 0 w 910590"/>
              <a:gd name="T5" fmla="*/ 32139 h 33654"/>
              <a:gd name="T6" fmla="*/ 8659 w 910590"/>
              <a:gd name="T7" fmla="*/ 32139 h 33654"/>
              <a:gd name="T8" fmla="*/ 8659 w 910590"/>
              <a:gd name="T9" fmla="*/ 31649 h 33654"/>
              <a:gd name="T10" fmla="*/ 888947 w 910590"/>
              <a:gd name="T11" fmla="*/ 0 h 33654"/>
              <a:gd name="T12" fmla="*/ 28031 w 910590"/>
              <a:gd name="T13" fmla="*/ 0 h 33654"/>
              <a:gd name="T14" fmla="*/ 28031 w 910590"/>
              <a:gd name="T15" fmla="*/ 32127 h 33654"/>
              <a:gd name="T16" fmla="*/ 888947 w 910590"/>
              <a:gd name="T17" fmla="*/ 32127 h 33654"/>
              <a:gd name="T18" fmla="*/ 888947 w 910590"/>
              <a:gd name="T19" fmla="*/ 0 h 33654"/>
              <a:gd name="T20" fmla="*/ 912674 w 910590"/>
              <a:gd name="T21" fmla="*/ 32103 h 33654"/>
              <a:gd name="T22" fmla="*/ 908332 w 910590"/>
              <a:gd name="T23" fmla="*/ 32103 h 33654"/>
              <a:gd name="T24" fmla="*/ 912674 w 910590"/>
              <a:gd name="T25" fmla="*/ 32103 h 33654"/>
              <a:gd name="T26" fmla="*/ 908344 w 910590"/>
              <a:gd name="T27" fmla="*/ 0 h 33654"/>
              <a:gd name="T28" fmla="*/ 908332 w 910590"/>
              <a:gd name="T29" fmla="*/ 32103 h 33654"/>
              <a:gd name="T30" fmla="*/ 908344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2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87711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3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4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9630 h 20954"/>
              <a:gd name="T2" fmla="*/ 11480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5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9630 h 20954"/>
              <a:gd name="T2" fmla="*/ 11480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6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9630 h 20954"/>
              <a:gd name="T2" fmla="*/ 4703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7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9630 h 20954"/>
              <a:gd name="T2" fmla="*/ 11480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8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9630 h 20954"/>
              <a:gd name="T2" fmla="*/ 4703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39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9630 h 20954"/>
              <a:gd name="T2" fmla="*/ 4703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0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1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2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3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4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5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5773 h 8890"/>
              <a:gd name="T2" fmla="*/ 11480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6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5773 h 8890"/>
              <a:gd name="T2" fmla="*/ 11480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7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5773 h 8890"/>
              <a:gd name="T2" fmla="*/ 11480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8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5773 h 8890"/>
              <a:gd name="T2" fmla="*/ 4703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49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5773 h 8890"/>
              <a:gd name="T2" fmla="*/ 4703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0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5773 h 8890"/>
              <a:gd name="T2" fmla="*/ 4703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1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2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12945 h 20954"/>
              <a:gd name="T2" fmla="*/ 4703 w 6984"/>
              <a:gd name="T3" fmla="*/ 129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3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9630 h 20954"/>
              <a:gd name="T2" fmla="*/ 4703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4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9630 h 20954"/>
              <a:gd name="T2" fmla="*/ 4703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5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8411 h 13334"/>
              <a:gd name="T2" fmla="*/ 1127 w 4445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6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5252 h 13334"/>
              <a:gd name="T2" fmla="*/ 1127 w 4445"/>
              <a:gd name="T3" fmla="*/ 525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7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8420 h 13334"/>
              <a:gd name="T2" fmla="*/ 1124 w 4445"/>
              <a:gd name="T3" fmla="*/ 8420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8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59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0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2785 h 8890"/>
              <a:gd name="T2" fmla="*/ 4703 w 6984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1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5773 h 8890"/>
              <a:gd name="T2" fmla="*/ 4703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2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5773 h 8890"/>
              <a:gd name="T2" fmla="*/ 4703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3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10714 h 634"/>
              <a:gd name="T2" fmla="*/ 5486 w 8890"/>
              <a:gd name="T3" fmla="*/ 1071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4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16961 h 33020"/>
              <a:gd name="T2" fmla="*/ 5486 w 8890"/>
              <a:gd name="T3" fmla="*/ 16961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5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11432 h 24129"/>
              <a:gd name="T2" fmla="*/ 5486 w 8890"/>
              <a:gd name="T3" fmla="*/ 11432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6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2744 w 8890"/>
              <a:gd name="T1" fmla="*/ 0 h 54609"/>
              <a:gd name="T2" fmla="*/ 2744 w 8890"/>
              <a:gd name="T3" fmla="*/ 58047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7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8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12956 h 20954"/>
              <a:gd name="T2" fmla="*/ 11488 w 6984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69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9630 h 20954"/>
              <a:gd name="T2" fmla="*/ 11488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0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12956 h 20954"/>
              <a:gd name="T2" fmla="*/ 11488 w 6984"/>
              <a:gd name="T3" fmla="*/ 1295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1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9624 h 20954"/>
              <a:gd name="T2" fmla="*/ 11488 w 6984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2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9624 h 20954"/>
              <a:gd name="T2" fmla="*/ 11488 w 6984"/>
              <a:gd name="T3" fmla="*/ 962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3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9630 h 20954"/>
              <a:gd name="T2" fmla="*/ 11488 w 6984"/>
              <a:gd name="T3" fmla="*/ 963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4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8411 h 13334"/>
              <a:gd name="T2" fmla="*/ 5486 w 8890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5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5252 h 13334"/>
              <a:gd name="T2" fmla="*/ 5486 w 8890"/>
              <a:gd name="T3" fmla="*/ 5252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6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8411 h 13334"/>
              <a:gd name="T2" fmla="*/ 5486 w 8890"/>
              <a:gd name="T3" fmla="*/ 84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7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8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79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0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1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2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2785 h 8890"/>
              <a:gd name="T2" fmla="*/ 11488 w 6984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3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5773 h 8890"/>
              <a:gd name="T2" fmla="*/ 11488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4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5773 h 8890"/>
              <a:gd name="T2" fmla="*/ 11488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5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2785 h 8890"/>
              <a:gd name="T2" fmla="*/ 11488 w 6984"/>
              <a:gd name="T3" fmla="*/ 278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6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5773 h 8890"/>
              <a:gd name="T2" fmla="*/ 11488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7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5773 h 8890"/>
              <a:gd name="T2" fmla="*/ 11488 w 6984"/>
              <a:gd name="T3" fmla="*/ 577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8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13791 w 17779"/>
              <a:gd name="T1" fmla="*/ 0 h 83820"/>
              <a:gd name="T2" fmla="*/ 2364 w 17779"/>
              <a:gd name="T3" fmla="*/ 0 h 83820"/>
              <a:gd name="T4" fmla="*/ 0 w 17779"/>
              <a:gd name="T5" fmla="*/ 2579 h 83820"/>
              <a:gd name="T6" fmla="*/ 0 w 17779"/>
              <a:gd name="T7" fmla="*/ 82040 h 83820"/>
              <a:gd name="T8" fmla="*/ 2364 w 17779"/>
              <a:gd name="T9" fmla="*/ 84618 h 83820"/>
              <a:gd name="T10" fmla="*/ 13791 w 17779"/>
              <a:gd name="T11" fmla="*/ 84618 h 83820"/>
              <a:gd name="T12" fmla="*/ 16154 w 17779"/>
              <a:gd name="T13" fmla="*/ 82040 h 83820"/>
              <a:gd name="T14" fmla="*/ 16154 w 17779"/>
              <a:gd name="T15" fmla="*/ 2579 h 83820"/>
              <a:gd name="T16" fmla="*/ 13791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89" name="object 128"/>
          <p:cNvSpPr>
            <a:spLocks/>
          </p:cNvSpPr>
          <p:nvPr/>
        </p:nvSpPr>
        <p:spPr bwMode="auto">
          <a:xfrm>
            <a:off x="7542213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29891 w 117475"/>
              <a:gd name="T5" fmla="*/ 31 h 16510"/>
              <a:gd name="T6" fmla="*/ 17282 w 117475"/>
              <a:gd name="T7" fmla="*/ 2444 h 16510"/>
              <a:gd name="T8" fmla="*/ 6426 w 117475"/>
              <a:gd name="T9" fmla="*/ 8457 h 16510"/>
              <a:gd name="T10" fmla="*/ 0 w 117475"/>
              <a:gd name="T11" fmla="*/ 13591 h 16510"/>
              <a:gd name="T12" fmla="*/ 117347 w 117475"/>
              <a:gd name="T13" fmla="*/ 13591 h 16510"/>
              <a:gd name="T14" fmla="*/ 109718 w 117475"/>
              <a:gd name="T15" fmla="*/ 7536 h 16510"/>
              <a:gd name="T16" fmla="*/ 98584 w 117475"/>
              <a:gd name="T17" fmla="*/ 1945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0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21581 w 124459"/>
              <a:gd name="T1" fmla="*/ 0 h 145415"/>
              <a:gd name="T2" fmla="*/ 0 w 124459"/>
              <a:gd name="T3" fmla="*/ 0 h 145415"/>
              <a:gd name="T4" fmla="*/ 0 w 124459"/>
              <a:gd name="T5" fmla="*/ 141046 h 145415"/>
              <a:gd name="T6" fmla="*/ 82063 w 124459"/>
              <a:gd name="T7" fmla="*/ 139635 h 145415"/>
              <a:gd name="T8" fmla="*/ 114199 w 124459"/>
              <a:gd name="T9" fmla="*/ 116280 h 145415"/>
              <a:gd name="T10" fmla="*/ 121581 w 124459"/>
              <a:gd name="T11" fmla="*/ 89920 h 145415"/>
              <a:gd name="T12" fmla="*/ 121581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1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84902 h 109220"/>
              <a:gd name="T6" fmla="*/ 4672 w 38100"/>
              <a:gd name="T7" fmla="*/ 98145 h 109220"/>
              <a:gd name="T8" fmla="*/ 0 w 38100"/>
              <a:gd name="T9" fmla="*/ 110171 h 109220"/>
              <a:gd name="T10" fmla="*/ 11923 w 38100"/>
              <a:gd name="T11" fmla="*/ 108500 h 109220"/>
              <a:gd name="T12" fmla="*/ 22553 w 38100"/>
              <a:gd name="T13" fmla="*/ 101893 h 109220"/>
              <a:gd name="T14" fmla="*/ 31024 w 38100"/>
              <a:gd name="T15" fmla="*/ 91349 h 109220"/>
              <a:gd name="T16" fmla="*/ 36469 w 38100"/>
              <a:gd name="T17" fmla="*/ 77866 h 109220"/>
              <a:gd name="T18" fmla="*/ 38071 w 38100"/>
              <a:gd name="T19" fmla="*/ 49132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2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89841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50630 w 92709"/>
              <a:gd name="T7" fmla="*/ 163285 h 165100"/>
              <a:gd name="T8" fmla="*/ 82518 w 92709"/>
              <a:gd name="T9" fmla="*/ 139280 h 165100"/>
              <a:gd name="T10" fmla="*/ 89841 w 92709"/>
              <a:gd name="T11" fmla="*/ 112204 h 165100"/>
              <a:gd name="T12" fmla="*/ 89841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3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21581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4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11211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5" name="object 134"/>
          <p:cNvSpPr>
            <a:spLocks/>
          </p:cNvSpPr>
          <p:nvPr/>
        </p:nvSpPr>
        <p:spPr bwMode="auto">
          <a:xfrm>
            <a:off x="7497763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6" name="object 135"/>
          <p:cNvSpPr>
            <a:spLocks/>
          </p:cNvSpPr>
          <p:nvPr/>
        </p:nvSpPr>
        <p:spPr bwMode="auto">
          <a:xfrm>
            <a:off x="7497763" y="392113"/>
            <a:ext cx="207962" cy="0"/>
          </a:xfrm>
          <a:custGeom>
            <a:avLst/>
            <a:gdLst>
              <a:gd name="T0" fmla="*/ 0 w 208279"/>
              <a:gd name="T1" fmla="*/ 206655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7" name="object 136"/>
          <p:cNvSpPr>
            <a:spLocks/>
          </p:cNvSpPr>
          <p:nvPr/>
        </p:nvSpPr>
        <p:spPr bwMode="auto">
          <a:xfrm>
            <a:off x="7508875" y="385763"/>
            <a:ext cx="20638" cy="6350"/>
          </a:xfrm>
          <a:custGeom>
            <a:avLst/>
            <a:gdLst>
              <a:gd name="T0" fmla="*/ 0 w 20954"/>
              <a:gd name="T1" fmla="*/ 2333 h 6985"/>
              <a:gd name="T2" fmla="*/ 19229 w 20954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8" name="object 137"/>
          <p:cNvSpPr>
            <a:spLocks/>
          </p:cNvSpPr>
          <p:nvPr/>
        </p:nvSpPr>
        <p:spPr bwMode="auto">
          <a:xfrm>
            <a:off x="7675563" y="385763"/>
            <a:ext cx="22225" cy="6350"/>
          </a:xfrm>
          <a:custGeom>
            <a:avLst/>
            <a:gdLst>
              <a:gd name="T0" fmla="*/ 0 w 20954"/>
              <a:gd name="T1" fmla="*/ 2333 h 6985"/>
              <a:gd name="T2" fmla="*/ 25861 w 20954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6999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5701 h 6984"/>
              <a:gd name="T2" fmla="*/ 19229 w 20954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0" name="object 139"/>
          <p:cNvSpPr>
            <a:spLocks/>
          </p:cNvSpPr>
          <p:nvPr/>
        </p:nvSpPr>
        <p:spPr bwMode="auto">
          <a:xfrm>
            <a:off x="7591425" y="385763"/>
            <a:ext cx="20638" cy="6350"/>
          </a:xfrm>
          <a:custGeom>
            <a:avLst/>
            <a:gdLst>
              <a:gd name="T0" fmla="*/ 0 w 20954"/>
              <a:gd name="T1" fmla="*/ 2333 h 6985"/>
              <a:gd name="T2" fmla="*/ 19229 w 20954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1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5701 h 6984"/>
              <a:gd name="T2" fmla="*/ 19229 w 20954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2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5701 h 6984"/>
              <a:gd name="T2" fmla="*/ 25861 w 20954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3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2724 h 8890"/>
              <a:gd name="T2" fmla="*/ 10493 w 13334"/>
              <a:gd name="T3" fmla="*/ 27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4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2724 h 8890"/>
              <a:gd name="T2" fmla="*/ 16808 w 13334"/>
              <a:gd name="T3" fmla="*/ 27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5" name="object 144"/>
          <p:cNvSpPr>
            <a:spLocks/>
          </p:cNvSpPr>
          <p:nvPr/>
        </p:nvSpPr>
        <p:spPr bwMode="auto">
          <a:xfrm>
            <a:off x="7497763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6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7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11232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8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09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206655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0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1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2" name="object 151"/>
          <p:cNvSpPr>
            <a:spLocks/>
          </p:cNvSpPr>
          <p:nvPr/>
        </p:nvSpPr>
        <p:spPr bwMode="auto">
          <a:xfrm>
            <a:off x="7600950" y="385763"/>
            <a:ext cx="9525" cy="6350"/>
          </a:xfrm>
          <a:custGeom>
            <a:avLst/>
            <a:gdLst>
              <a:gd name="T0" fmla="*/ 0 w 8890"/>
              <a:gd name="T1" fmla="*/ 2333 h 6985"/>
              <a:gd name="T2" fmla="*/ 11532 w 8890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3" name="object 152"/>
          <p:cNvSpPr>
            <a:spLocks/>
          </p:cNvSpPr>
          <p:nvPr/>
        </p:nvSpPr>
        <p:spPr bwMode="auto">
          <a:xfrm>
            <a:off x="7685088" y="385763"/>
            <a:ext cx="9525" cy="6350"/>
          </a:xfrm>
          <a:custGeom>
            <a:avLst/>
            <a:gdLst>
              <a:gd name="T0" fmla="*/ 0 w 8890"/>
              <a:gd name="T1" fmla="*/ 2333 h 6985"/>
              <a:gd name="T2" fmla="*/ 11532 w 8890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4" name="object 153"/>
          <p:cNvSpPr>
            <a:spLocks/>
          </p:cNvSpPr>
          <p:nvPr/>
        </p:nvSpPr>
        <p:spPr bwMode="auto">
          <a:xfrm>
            <a:off x="7516813" y="385763"/>
            <a:ext cx="9525" cy="6350"/>
          </a:xfrm>
          <a:custGeom>
            <a:avLst/>
            <a:gdLst>
              <a:gd name="T0" fmla="*/ 0 w 8890"/>
              <a:gd name="T1" fmla="*/ 2333 h 6985"/>
              <a:gd name="T2" fmla="*/ 11532 w 8890"/>
              <a:gd name="T3" fmla="*/ 233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5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5701 h 6984"/>
              <a:gd name="T2" fmla="*/ 11532 w 8890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6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5701 h 6984"/>
              <a:gd name="T2" fmla="*/ 11532 w 8890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7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5701 h 6984"/>
              <a:gd name="T2" fmla="*/ 11532 w 8890"/>
              <a:gd name="T3" fmla="*/ 5701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8" name="object 157"/>
          <p:cNvSpPr>
            <a:spLocks/>
          </p:cNvSpPr>
          <p:nvPr/>
        </p:nvSpPr>
        <p:spPr bwMode="auto">
          <a:xfrm>
            <a:off x="7553325" y="369888"/>
            <a:ext cx="96838" cy="12700"/>
          </a:xfrm>
          <a:custGeom>
            <a:avLst/>
            <a:gdLst>
              <a:gd name="T0" fmla="*/ 88763 w 97154"/>
              <a:gd name="T1" fmla="*/ 0 h 13970"/>
              <a:gd name="T2" fmla="*/ 6795 w 97154"/>
              <a:gd name="T3" fmla="*/ 0 h 13970"/>
              <a:gd name="T4" fmla="*/ 0 w 97154"/>
              <a:gd name="T5" fmla="*/ 4294 h 13970"/>
              <a:gd name="T6" fmla="*/ 0 w 97154"/>
              <a:gd name="T7" fmla="*/ 9237 h 13970"/>
              <a:gd name="T8" fmla="*/ 95558 w 97154"/>
              <a:gd name="T9" fmla="*/ 9237 h 13970"/>
              <a:gd name="T10" fmla="*/ 95558 w 97154"/>
              <a:gd name="T11" fmla="*/ 4294 h 13970"/>
              <a:gd name="T12" fmla="*/ 88763 w 97154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19" name="object 158"/>
          <p:cNvSpPr>
            <a:spLocks/>
          </p:cNvSpPr>
          <p:nvPr/>
        </p:nvSpPr>
        <p:spPr bwMode="auto">
          <a:xfrm>
            <a:off x="7553325" y="373063"/>
            <a:ext cx="96838" cy="0"/>
          </a:xfrm>
          <a:custGeom>
            <a:avLst/>
            <a:gdLst>
              <a:gd name="T0" fmla="*/ 0 w 97154"/>
              <a:gd name="T1" fmla="*/ 95558 w 971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0" name="object 159"/>
          <p:cNvSpPr>
            <a:spLocks/>
          </p:cNvSpPr>
          <p:nvPr/>
        </p:nvSpPr>
        <p:spPr bwMode="auto">
          <a:xfrm>
            <a:off x="7580313" y="311150"/>
            <a:ext cx="42862" cy="58738"/>
          </a:xfrm>
          <a:custGeom>
            <a:avLst/>
            <a:gdLst>
              <a:gd name="T0" fmla="*/ 36427 w 43179"/>
              <a:gd name="T1" fmla="*/ 0 h 59054"/>
              <a:gd name="T2" fmla="*/ 5511 w 43179"/>
              <a:gd name="T3" fmla="*/ 0 h 59054"/>
              <a:gd name="T4" fmla="*/ 0 w 43179"/>
              <a:gd name="T5" fmla="*/ 5531 h 59054"/>
              <a:gd name="T6" fmla="*/ 0 w 43179"/>
              <a:gd name="T7" fmla="*/ 57428 h 59054"/>
              <a:gd name="T8" fmla="*/ 41913 w 43179"/>
              <a:gd name="T9" fmla="*/ 57428 h 59054"/>
              <a:gd name="T10" fmla="*/ 41913 w 43179"/>
              <a:gd name="T11" fmla="*/ 5531 h 59054"/>
              <a:gd name="T12" fmla="*/ 36427 w 43179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1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5438 w 8890"/>
              <a:gd name="T1" fmla="*/ 0 h 1270"/>
              <a:gd name="T2" fmla="*/ 0 w 8890"/>
              <a:gd name="T3" fmla="*/ 214 h 1270"/>
              <a:gd name="T4" fmla="*/ 4107 w 8890"/>
              <a:gd name="T5" fmla="*/ 214 h 1270"/>
              <a:gd name="T6" fmla="*/ 4841 w 8890"/>
              <a:gd name="T7" fmla="*/ 1208 h 1270"/>
              <a:gd name="T8" fmla="*/ 5438 w 8890"/>
              <a:gd name="T9" fmla="*/ 2879 h 1270"/>
              <a:gd name="T10" fmla="*/ 5438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2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4107 w 8890"/>
              <a:gd name="T1" fmla="*/ 0 h 26035"/>
              <a:gd name="T2" fmla="*/ 0 w 8890"/>
              <a:gd name="T3" fmla="*/ 0 h 26035"/>
              <a:gd name="T4" fmla="*/ 0 w 8890"/>
              <a:gd name="T5" fmla="*/ 29543 h 26035"/>
              <a:gd name="T6" fmla="*/ 5438 w 8890"/>
              <a:gd name="T7" fmla="*/ 29543 h 26035"/>
              <a:gd name="T8" fmla="*/ 5438 w 8890"/>
              <a:gd name="T9" fmla="*/ 1260 h 26035"/>
              <a:gd name="T10" fmla="*/ 4841 w 8890"/>
              <a:gd name="T11" fmla="*/ 469 h 26035"/>
              <a:gd name="T12" fmla="*/ 4107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3" name="object 162"/>
          <p:cNvSpPr>
            <a:spLocks/>
          </p:cNvSpPr>
          <p:nvPr/>
        </p:nvSpPr>
        <p:spPr bwMode="auto">
          <a:xfrm>
            <a:off x="7605713" y="309563"/>
            <a:ext cx="1587" cy="1587"/>
          </a:xfrm>
          <a:custGeom>
            <a:avLst/>
            <a:gdLst>
              <a:gd name="T0" fmla="*/ 0 w 2540"/>
              <a:gd name="T1" fmla="*/ 1331 h 1270"/>
              <a:gd name="T2" fmla="*/ 319 w 2540"/>
              <a:gd name="T3" fmla="*/ 1331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4" name="object 163"/>
          <p:cNvSpPr>
            <a:spLocks/>
          </p:cNvSpPr>
          <p:nvPr/>
        </p:nvSpPr>
        <p:spPr bwMode="auto">
          <a:xfrm>
            <a:off x="7599363" y="287338"/>
            <a:ext cx="7937" cy="23812"/>
          </a:xfrm>
          <a:custGeom>
            <a:avLst/>
            <a:gdLst>
              <a:gd name="T0" fmla="*/ 5438 w 8890"/>
              <a:gd name="T1" fmla="*/ 0 h 24129"/>
              <a:gd name="T2" fmla="*/ 0 w 8890"/>
              <a:gd name="T3" fmla="*/ 0 h 24129"/>
              <a:gd name="T4" fmla="*/ 0 w 8890"/>
              <a:gd name="T5" fmla="*/ 22537 h 24129"/>
              <a:gd name="T6" fmla="*/ 4107 w 8890"/>
              <a:gd name="T7" fmla="*/ 22537 h 24129"/>
              <a:gd name="T8" fmla="*/ 4841 w 8890"/>
              <a:gd name="T9" fmla="*/ 22151 h 24129"/>
              <a:gd name="T10" fmla="*/ 5438 w 8890"/>
              <a:gd name="T11" fmla="*/ 21501 h 24129"/>
              <a:gd name="T12" fmla="*/ 5438 w 8890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5" name="object 164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68565 w 66040"/>
              <a:gd name="T1" fmla="*/ 0 h 9525"/>
              <a:gd name="T2" fmla="*/ 0 w 66040"/>
              <a:gd name="T3" fmla="*/ 0 h 9525"/>
              <a:gd name="T4" fmla="*/ 15095 w 66040"/>
              <a:gd name="T5" fmla="*/ 9334 h 9525"/>
              <a:gd name="T6" fmla="*/ 53468 w 66040"/>
              <a:gd name="T7" fmla="*/ 9334 h 9525"/>
              <a:gd name="T8" fmla="*/ 68565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6" name="object 165"/>
          <p:cNvSpPr>
            <a:spLocks/>
          </p:cNvSpPr>
          <p:nvPr/>
        </p:nvSpPr>
        <p:spPr bwMode="auto">
          <a:xfrm>
            <a:off x="7512050" y="252413"/>
            <a:ext cx="177800" cy="25400"/>
          </a:xfrm>
          <a:custGeom>
            <a:avLst/>
            <a:gdLst>
              <a:gd name="T0" fmla="*/ 172339 w 177800"/>
              <a:gd name="T1" fmla="*/ 0 h 24764"/>
              <a:gd name="T2" fmla="*/ 5435 w 177800"/>
              <a:gd name="T3" fmla="*/ 0 h 24764"/>
              <a:gd name="T4" fmla="*/ 0 w 177800"/>
              <a:gd name="T5" fmla="*/ 6016 h 24764"/>
              <a:gd name="T6" fmla="*/ 0 w 177800"/>
              <a:gd name="T7" fmla="*/ 21279 h 24764"/>
              <a:gd name="T8" fmla="*/ 5435 w 177800"/>
              <a:gd name="T9" fmla="*/ 27295 h 24764"/>
              <a:gd name="T10" fmla="*/ 172339 w 177800"/>
              <a:gd name="T11" fmla="*/ 27295 h 24764"/>
              <a:gd name="T12" fmla="*/ 177761 w 177800"/>
              <a:gd name="T13" fmla="*/ 21279 h 24764"/>
              <a:gd name="T14" fmla="*/ 177761 w 177800"/>
              <a:gd name="T15" fmla="*/ 6016 h 24764"/>
              <a:gd name="T16" fmla="*/ 172339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7" name="object 166"/>
          <p:cNvSpPr>
            <a:spLocks/>
          </p:cNvSpPr>
          <p:nvPr/>
        </p:nvSpPr>
        <p:spPr bwMode="auto">
          <a:xfrm>
            <a:off x="7512050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8" name="object 167"/>
          <p:cNvSpPr>
            <a:spLocks/>
          </p:cNvSpPr>
          <p:nvPr/>
        </p:nvSpPr>
        <p:spPr bwMode="auto">
          <a:xfrm>
            <a:off x="7512050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29" name="object 168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68565 w 66040"/>
              <a:gd name="T1" fmla="*/ 0 h 9525"/>
              <a:gd name="T2" fmla="*/ 0 w 66040"/>
              <a:gd name="T3" fmla="*/ 0 h 9525"/>
              <a:gd name="T4" fmla="*/ 15109 w 66040"/>
              <a:gd name="T5" fmla="*/ 9334 h 9525"/>
              <a:gd name="T6" fmla="*/ 53468 w 66040"/>
              <a:gd name="T7" fmla="*/ 9334 h 9525"/>
              <a:gd name="T8" fmla="*/ 68565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0" name="object 169"/>
          <p:cNvSpPr>
            <a:spLocks/>
          </p:cNvSpPr>
          <p:nvPr/>
        </p:nvSpPr>
        <p:spPr bwMode="auto">
          <a:xfrm>
            <a:off x="7580313" y="311150"/>
            <a:ext cx="20637" cy="58738"/>
          </a:xfrm>
          <a:custGeom>
            <a:avLst/>
            <a:gdLst>
              <a:gd name="T0" fmla="*/ 18023 w 21590"/>
              <a:gd name="T1" fmla="*/ 0 h 59054"/>
              <a:gd name="T2" fmla="*/ 4738 w 21590"/>
              <a:gd name="T3" fmla="*/ 0 h 59054"/>
              <a:gd name="T4" fmla="*/ 0 w 21590"/>
              <a:gd name="T5" fmla="*/ 5531 h 59054"/>
              <a:gd name="T6" fmla="*/ 0 w 21590"/>
              <a:gd name="T7" fmla="*/ 57428 h 59054"/>
              <a:gd name="T8" fmla="*/ 18023 w 21590"/>
              <a:gd name="T9" fmla="*/ 57428 h 59054"/>
              <a:gd name="T10" fmla="*/ 18023 w 21590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1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2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10213 h 634"/>
              <a:gd name="T2" fmla="*/ 681 w 1904"/>
              <a:gd name="T3" fmla="*/ 10213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3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10748 h 634"/>
              <a:gd name="T2" fmla="*/ 693 w 1904"/>
              <a:gd name="T3" fmla="*/ 10748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4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5398 h 1904"/>
              <a:gd name="T2" fmla="*/ 23905 w 634"/>
              <a:gd name="T3" fmla="*/ 5398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5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2445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6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2598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7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17945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8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2481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39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2539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40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8203 h 634"/>
              <a:gd name="T2" fmla="*/ 0 w 1270"/>
              <a:gd name="T3" fmla="*/ 8203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7041" name="object 180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042" name="object 354"/>
          <p:cNvSpPr txBox="1">
            <a:spLocks noChangeArrowheads="1"/>
          </p:cNvSpPr>
          <p:nvPr/>
        </p:nvSpPr>
        <p:spPr bwMode="auto">
          <a:xfrm>
            <a:off x="2610396" y="727870"/>
            <a:ext cx="6297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 b="1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Информация по работе с потребителями</a:t>
            </a:r>
            <a:endParaRPr lang="en-US" altLang="en-US" sz="24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7043" name="object 180"/>
          <p:cNvSpPr txBox="1">
            <a:spLocks noChangeArrowheads="1"/>
          </p:cNvSpPr>
          <p:nvPr/>
        </p:nvSpPr>
        <p:spPr bwMode="auto">
          <a:xfrm>
            <a:off x="1606550" y="46990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</a:t>
            </a:r>
            <a:r>
              <a:rPr lang="en-US" altLang="en-US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ГКП «АСТАНА СУ АРНАСЫ» </a:t>
            </a:r>
            <a:endParaRPr lang="en-US" altLang="en-US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7045" name="Прямоугольник 269"/>
          <p:cNvSpPr>
            <a:spLocks noChangeArrowheads="1"/>
          </p:cNvSpPr>
          <p:nvPr/>
        </p:nvSpPr>
        <p:spPr bwMode="auto">
          <a:xfrm>
            <a:off x="5307013" y="2873375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68%</a:t>
            </a:r>
          </a:p>
        </p:txBody>
      </p:sp>
      <p:sp>
        <p:nvSpPr>
          <p:cNvPr id="37046" name="Прямоугольник 538"/>
          <p:cNvSpPr>
            <a:spLocks noChangeArrowheads="1"/>
          </p:cNvSpPr>
          <p:nvPr/>
        </p:nvSpPr>
        <p:spPr bwMode="auto">
          <a:xfrm>
            <a:off x="6219825" y="2811463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72%</a:t>
            </a:r>
          </a:p>
        </p:txBody>
      </p:sp>
      <p:sp>
        <p:nvSpPr>
          <p:cNvPr id="37047" name="Прямоугольник 539"/>
          <p:cNvSpPr>
            <a:spLocks noChangeArrowheads="1"/>
          </p:cNvSpPr>
          <p:nvPr/>
        </p:nvSpPr>
        <p:spPr bwMode="auto">
          <a:xfrm>
            <a:off x="7067550" y="273208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37048" name="Прямоугольник 540"/>
          <p:cNvSpPr>
            <a:spLocks noChangeArrowheads="1"/>
          </p:cNvSpPr>
          <p:nvPr/>
        </p:nvSpPr>
        <p:spPr bwMode="auto">
          <a:xfrm>
            <a:off x="7851775" y="2622550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37049" name="Прямоугольник 544"/>
          <p:cNvSpPr>
            <a:spLocks noChangeArrowheads="1"/>
          </p:cNvSpPr>
          <p:nvPr/>
        </p:nvSpPr>
        <p:spPr bwMode="auto">
          <a:xfrm>
            <a:off x="8721725" y="2611438"/>
            <a:ext cx="65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77%</a:t>
            </a:r>
          </a:p>
        </p:txBody>
      </p:sp>
      <p:graphicFrame>
        <p:nvGraphicFramePr>
          <p:cNvPr id="546" name="Таблица 5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32895"/>
              </p:ext>
            </p:extLst>
          </p:nvPr>
        </p:nvGraphicFramePr>
        <p:xfrm>
          <a:off x="600075" y="1687513"/>
          <a:ext cx="3722687" cy="267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0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Абоненты</a:t>
                      </a:r>
                      <a:endParaRPr lang="ru-RU" sz="1400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Колич</a:t>
                      </a:r>
                      <a:r>
                        <a:rPr lang="ru-RU" sz="1400" dirty="0" smtClean="0"/>
                        <a:t>-во всего</a:t>
                      </a:r>
                      <a:endParaRPr lang="ru-RU" sz="1400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 них с ИПУ</a:t>
                      </a:r>
                      <a:endParaRPr lang="ru-RU" sz="1400" dirty="0"/>
                    </a:p>
                  </a:txBody>
                  <a:tcPr marL="91460" marR="91460" marT="45676" marB="4567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Население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527 322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456 568</a:t>
                      </a:r>
                    </a:p>
                    <a:p>
                      <a:pPr algn="ctr"/>
                      <a:r>
                        <a:rPr lang="ru-RU" sz="1400" b="1" dirty="0" smtClean="0"/>
                        <a:t>(87%)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0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FF0000"/>
                          </a:solidFill>
                        </a:rPr>
                        <a:t>Благоустроенный сектор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solidFill>
                            <a:srgbClr val="FF0000"/>
                          </a:solidFill>
                        </a:rPr>
                        <a:t>491 602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solidFill>
                            <a:srgbClr val="FF0000"/>
                          </a:solidFill>
                        </a:rPr>
                        <a:t>431 670 </a:t>
                      </a:r>
                      <a:r>
                        <a:rPr lang="ru-RU" sz="1400" b="0" i="1" dirty="0" smtClean="0">
                          <a:solidFill>
                            <a:srgbClr val="FF0000"/>
                          </a:solidFill>
                        </a:rPr>
                        <a:t>(8</a:t>
                      </a:r>
                      <a:r>
                        <a:rPr lang="kk-KZ" sz="1400" b="0" i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sz="1400" b="0" i="1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extLst>
                  <a:ext uri="{0D108BD9-81ED-4DB2-BD59-A6C34878D82A}">
                    <a16:rowId xmlns="" xmlns:a16="http://schemas.microsoft.com/office/drawing/2014/main" val="1637962155"/>
                  </a:ext>
                </a:extLst>
              </a:tr>
              <a:tr h="5180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FF0000"/>
                          </a:solidFill>
                        </a:rPr>
                        <a:t>Частный сектор*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dirty="0" smtClean="0">
                          <a:solidFill>
                            <a:srgbClr val="FF0000"/>
                          </a:solidFill>
                        </a:rPr>
                        <a:t>24 768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0" i="1" baseline="0" dirty="0" smtClean="0">
                          <a:solidFill>
                            <a:srgbClr val="FF0000"/>
                          </a:solidFill>
                        </a:rPr>
                        <a:t>16 054 </a:t>
                      </a:r>
                      <a:r>
                        <a:rPr lang="ru-RU" sz="1400" b="0" i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400" b="0" i="1" baseline="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kk-KZ" sz="1400" b="0" i="1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400" b="0" i="1" baseline="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ru-RU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676" marB="45676"/>
                </a:tc>
                <a:extLst>
                  <a:ext uri="{0D108BD9-81ED-4DB2-BD59-A6C34878D82A}">
                    <a16:rowId xmlns="" xmlns:a16="http://schemas.microsoft.com/office/drawing/2014/main" val="2085353027"/>
                  </a:ext>
                </a:extLst>
              </a:tr>
              <a:tr h="6043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Юридические и прочие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30 292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29984</a:t>
                      </a:r>
                    </a:p>
                    <a:p>
                      <a:pPr algn="ctr"/>
                      <a:r>
                        <a:rPr lang="ru-RU" sz="1400" b="1" dirty="0" smtClean="0"/>
                        <a:t>(99%)</a:t>
                      </a:r>
                      <a:endParaRPr lang="ru-RU" sz="1400" b="1" dirty="0"/>
                    </a:p>
                  </a:txBody>
                  <a:tcPr marL="91460" marR="91460" marT="45676" marB="4567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7" name="object 182"/>
          <p:cNvSpPr txBox="1"/>
          <p:nvPr/>
        </p:nvSpPr>
        <p:spPr>
          <a:xfrm>
            <a:off x="417513" y="4413250"/>
            <a:ext cx="49911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2438"/>
              </a:lnSpc>
              <a:defRPr/>
            </a:pPr>
            <a:r>
              <a:rPr lang="ru-RU" sz="1200" b="1" dirty="0"/>
              <a:t>* - 3 </a:t>
            </a:r>
            <a:r>
              <a:rPr lang="ru-RU" sz="1200" b="1" dirty="0" smtClean="0"/>
              <a:t>131 </a:t>
            </a:r>
            <a:r>
              <a:rPr lang="ru-RU" sz="1200" b="1" dirty="0"/>
              <a:t>абонента или </a:t>
            </a:r>
            <a:r>
              <a:rPr lang="ru-RU" sz="1200" b="1" dirty="0" smtClean="0"/>
              <a:t>0,6% </a:t>
            </a:r>
            <a:r>
              <a:rPr lang="ru-RU" sz="1200" b="1" dirty="0"/>
              <a:t>технически невозможно установить ИПУ</a:t>
            </a:r>
            <a:endParaRPr lang="ru-RU" sz="1200" b="1" i="1" spc="9" dirty="0">
              <a:latin typeface="Arial"/>
              <a:cs typeface="Arial"/>
            </a:endParaRPr>
          </a:p>
        </p:txBody>
      </p:sp>
      <p:sp>
        <p:nvSpPr>
          <p:cNvPr id="37077" name="Прямоугольник 270"/>
          <p:cNvSpPr>
            <a:spLocks noChangeArrowheads="1"/>
          </p:cNvSpPr>
          <p:nvPr/>
        </p:nvSpPr>
        <p:spPr bwMode="auto">
          <a:xfrm>
            <a:off x="745212" y="1327030"/>
            <a:ext cx="3530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>
                <a:ea typeface="Arial Unicode MS" pitchFamily="34" charset="-128"/>
              </a:rPr>
              <a:t>ПРИБОРИЗАЦИЯ </a:t>
            </a:r>
            <a:r>
              <a:rPr lang="en-US" altLang="ru-RU" b="1" dirty="0" smtClean="0">
                <a:ea typeface="Arial Unicode MS" pitchFamily="34" charset="-128"/>
              </a:rPr>
              <a:t>I </a:t>
            </a:r>
            <a:r>
              <a:rPr lang="kk-KZ" altLang="ru-RU" b="1" dirty="0" smtClean="0">
                <a:ea typeface="Arial Unicode MS" pitchFamily="34" charset="-128"/>
              </a:rPr>
              <a:t>полугодие</a:t>
            </a:r>
            <a:r>
              <a:rPr lang="ru-RU" altLang="ru-RU" b="1" dirty="0" smtClean="0">
                <a:ea typeface="Arial Unicode MS" pitchFamily="34" charset="-128"/>
              </a:rPr>
              <a:t>202</a:t>
            </a:r>
            <a:r>
              <a:rPr lang="kk-KZ" altLang="ru-RU" b="1" dirty="0" smtClean="0">
                <a:ea typeface="Arial Unicode MS" pitchFamily="34" charset="-128"/>
              </a:rPr>
              <a:t>5</a:t>
            </a:r>
            <a:endParaRPr lang="ru-RU" altLang="ru-RU" b="1" dirty="0">
              <a:ea typeface="Arial Unicode MS" pitchFamily="34" charset="-128"/>
            </a:endParaRPr>
          </a:p>
        </p:txBody>
      </p:sp>
      <p:sp>
        <p:nvSpPr>
          <p:cNvPr id="37079" name="Прямоугольник 8"/>
          <p:cNvSpPr>
            <a:spLocks noChangeArrowheads="1"/>
          </p:cNvSpPr>
          <p:nvPr/>
        </p:nvSpPr>
        <p:spPr bwMode="auto">
          <a:xfrm>
            <a:off x="5317658" y="4597401"/>
            <a:ext cx="48216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  Мобильной </a:t>
            </a:r>
            <a:r>
              <a:rPr lang="ru-RU" altLang="ru-RU" sz="1600" dirty="0">
                <a:solidFill>
                  <a:srgbClr val="FF0000"/>
                </a:solidFill>
                <a:ea typeface="Arial Unicode MS" pitchFamily="34" charset="-128"/>
              </a:rPr>
              <a:t>группой было обследовано более </a:t>
            </a:r>
            <a:r>
              <a:rPr lang="kk-KZ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102</a:t>
            </a: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ea typeface="Arial Unicode MS" pitchFamily="34" charset="-128"/>
              </a:rPr>
              <a:t>объектов субъектов предпринимательства, выявлено </a:t>
            </a: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5 нарушении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0000"/>
                </a:solidFill>
                <a:ea typeface="Arial Unicode MS" pitchFamily="34" charset="-128"/>
              </a:rPr>
              <a:t>С</a:t>
            </a: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овместно со службой  диагностики было обследовано и установлено расходомеров на 27 объектах</a:t>
            </a:r>
            <a:endParaRPr lang="ru-RU" altLang="ru-RU" sz="1600" dirty="0">
              <a:solidFill>
                <a:srgbClr val="FF0000"/>
              </a:solidFill>
              <a:ea typeface="Arial Unicode MS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FF0000"/>
                </a:solidFill>
                <a:ea typeface="Arial Unicode MS" pitchFamily="34" charset="-128"/>
              </a:rPr>
              <a:t>Контролерами проведена инвентаризация </a:t>
            </a: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5157 частных </a:t>
            </a:r>
            <a:r>
              <a:rPr lang="ru-RU" altLang="ru-RU" sz="1600" dirty="0">
                <a:solidFill>
                  <a:srgbClr val="FF0000"/>
                </a:solidFill>
                <a:ea typeface="Arial Unicode MS" pitchFamily="34" charset="-128"/>
              </a:rPr>
              <a:t>домов, </a:t>
            </a:r>
            <a:r>
              <a:rPr lang="ru-RU" altLang="ru-RU" sz="1600" dirty="0" smtClean="0">
                <a:solidFill>
                  <a:srgbClr val="FF0000"/>
                </a:solidFill>
                <a:ea typeface="Arial Unicode MS" pitchFamily="34" charset="-128"/>
              </a:rPr>
              <a:t>по ним было выявлено 8 нарушений и 128 физических лиц занимающиеся предпринимательской деятельностью.</a:t>
            </a:r>
            <a:endParaRPr lang="ru-RU" altLang="ru-RU" sz="1600" dirty="0">
              <a:solidFill>
                <a:srgbClr val="FF0000"/>
              </a:solidFill>
              <a:ea typeface="Arial Unicode MS" pitchFamily="34" charset="-128"/>
            </a:endParaRPr>
          </a:p>
        </p:txBody>
      </p:sp>
      <p:sp>
        <p:nvSpPr>
          <p:cNvPr id="37080" name="Прямоугольник 191"/>
          <p:cNvSpPr>
            <a:spLocks noChangeArrowheads="1"/>
          </p:cNvSpPr>
          <p:nvPr/>
        </p:nvSpPr>
        <p:spPr bwMode="auto">
          <a:xfrm>
            <a:off x="9658350" y="2579688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b="1">
                <a:solidFill>
                  <a:schemeClr val="bg1"/>
                </a:solidFill>
              </a:rPr>
              <a:t>77%</a:t>
            </a:r>
          </a:p>
        </p:txBody>
      </p:sp>
      <p:graphicFrame>
        <p:nvGraphicFramePr>
          <p:cNvPr id="194" name="Диаграмма 1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19453"/>
              </p:ext>
            </p:extLst>
          </p:nvPr>
        </p:nvGraphicFramePr>
        <p:xfrm>
          <a:off x="197093" y="4697307"/>
          <a:ext cx="5228738" cy="253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2" name="Диаграмма 1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626552"/>
              </p:ext>
            </p:extLst>
          </p:nvPr>
        </p:nvGraphicFramePr>
        <p:xfrm>
          <a:off x="4603749" y="1037821"/>
          <a:ext cx="5410201" cy="361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1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9291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6771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803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9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960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960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9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9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960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60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0103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9943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3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3405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3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34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7726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7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3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34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7726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7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7726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7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9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960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9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0960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9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960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315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9299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9703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687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80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790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111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2095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2499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48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73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83405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73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34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3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834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27726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7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7726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7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27726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37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490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490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28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7025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228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7702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490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490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228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28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7025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7702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26591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42212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47203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32548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15998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15998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7016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15998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7016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7016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2559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39484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60506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53557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6744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15998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5998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15998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7016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7016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7016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38348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21814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21814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2181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48014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48014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48026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3140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4528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21814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21814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2181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25741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25741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25741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25741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16075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99541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99541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536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99541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536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536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25741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5741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25741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091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2301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44039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3708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5096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99541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99541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99541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536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536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536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92443" y="227377"/>
            <a:ext cx="17780" cy="83820"/>
          </a:xfrm>
          <a:custGeom>
            <a:avLst/>
            <a:gdLst/>
            <a:ahLst/>
            <a:cxnLst/>
            <a:rect l="l" t="t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42564" y="375939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0152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26172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40156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0155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97869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97668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98239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0897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763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0897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91018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91018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763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8019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1282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97673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97677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97859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97668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98239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97673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97677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01242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85214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16812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01242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85214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16812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52747" y="369408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52747" y="3725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7556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79535" y="31073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98924" y="2272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98926" y="22738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05388" y="3096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98924" y="28696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68217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12513" y="252967"/>
            <a:ext cx="177800" cy="24765"/>
          </a:xfrm>
          <a:custGeom>
            <a:avLst/>
            <a:gdLst/>
            <a:ahLst/>
            <a:cxnLst/>
            <a:rect l="l" t="t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12515" y="25568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670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12521" y="25931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13944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68213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79531" y="310727"/>
            <a:ext cx="21590" cy="59055"/>
          </a:xfrm>
          <a:custGeom>
            <a:avLst/>
            <a:gdLst/>
            <a:ahLst/>
            <a:cxnLst/>
            <a:rect l="l" t="t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47779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80245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85348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51863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78853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82107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552378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87217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88604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35186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7118667"/>
            <a:ext cx="10691964" cy="44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8970727" y="469248"/>
            <a:ext cx="1014094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615" dirty="0">
                <a:solidFill>
                  <a:srgbClr val="4672A5"/>
                </a:solidFill>
                <a:latin typeface="Arial Narrow"/>
                <a:cs typeface="Arial Narrow"/>
              </a:rPr>
              <a:t>М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М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С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С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С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С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Я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Я 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И </a:t>
            </a:r>
            <a:r>
              <a:rPr sz="900" spc="-495" dirty="0">
                <a:solidFill>
                  <a:srgbClr val="4672A5"/>
                </a:solidFill>
                <a:latin typeface="Arial Narrow"/>
                <a:cs typeface="Arial Narrow"/>
              </a:rPr>
              <a:t>В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В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spc="-500" dirty="0">
                <a:solidFill>
                  <a:srgbClr val="4672A5"/>
                </a:solidFill>
                <a:latin typeface="Arial Narrow"/>
                <a:cs typeface="Arial Narrow"/>
              </a:rPr>
              <a:t>Д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Д</a:t>
            </a:r>
            <a:r>
              <a:rPr sz="900" spc="-495" dirty="0">
                <a:solidFill>
                  <a:srgbClr val="4672A5"/>
                </a:solidFill>
                <a:latin typeface="Arial Narrow"/>
                <a:cs typeface="Arial Narrow"/>
              </a:rPr>
              <a:t>Е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Е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Н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Н</a:t>
            </a:r>
            <a:r>
              <a:rPr sz="900" spc="-535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И</a:t>
            </a:r>
            <a:r>
              <a:rPr sz="900" spc="-495" dirty="0">
                <a:solidFill>
                  <a:srgbClr val="4672A5"/>
                </a:solidFill>
                <a:latin typeface="Arial Narrow"/>
                <a:cs typeface="Arial Narrow"/>
              </a:rPr>
              <a:t>Е</a:t>
            </a:r>
            <a:r>
              <a:rPr sz="900" dirty="0">
                <a:solidFill>
                  <a:srgbClr val="4672A5"/>
                </a:solidFill>
                <a:latin typeface="Arial Narrow"/>
                <a:cs typeface="Arial Narrow"/>
              </a:rPr>
              <a:t>Е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484899" y="472848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07299" y="2797740"/>
            <a:ext cx="354901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ГКП «Астана Су Арнасы»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обеспечивает жителей </a:t>
            </a:r>
            <a:r>
              <a:rPr sz="1600" b="1" dirty="0" err="1">
                <a:solidFill>
                  <a:srgbClr val="009FE3"/>
                </a:solidFill>
                <a:latin typeface="Arial Narrow"/>
                <a:cs typeface="Arial Narrow"/>
              </a:rPr>
              <a:t>города</a:t>
            </a: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 </a:t>
            </a:r>
            <a:r>
              <a:rPr lang="kk-KZ" sz="1600" b="1" dirty="0" smtClean="0">
                <a:solidFill>
                  <a:srgbClr val="009FE3"/>
                </a:solidFill>
                <a:latin typeface="Arial Narrow"/>
                <a:cs typeface="Arial Narrow"/>
              </a:rPr>
              <a:t>Астана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07299" y="3671500"/>
            <a:ext cx="2628900" cy="145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b="1" dirty="0">
                <a:solidFill>
                  <a:srgbClr val="004982"/>
                </a:solidFill>
                <a:latin typeface="Arial Narrow"/>
                <a:cs typeface="Arial Narrow"/>
              </a:rPr>
              <a:t>КАЧЕСТВЕННЫМИ И БЕСПЕРЕБОЙНЫМИ</a:t>
            </a:r>
            <a:endParaRPr sz="2400">
              <a:latin typeface="Arial Narrow"/>
              <a:cs typeface="Arial Narrow"/>
            </a:endParaRPr>
          </a:p>
          <a:p>
            <a:pPr marL="12700" marR="186055">
              <a:lnSpc>
                <a:spcPct val="100000"/>
              </a:lnSpc>
              <a:spcBef>
                <a:spcPts val="1760"/>
              </a:spcBef>
            </a:pP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услугами по водоснабжению и водоотведению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452831" y="2797741"/>
            <a:ext cx="259207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Астана Су Арнасы –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2800"/>
              </a:lnSpc>
              <a:spcBef>
                <a:spcPts val="160"/>
              </a:spcBef>
            </a:pPr>
            <a:r>
              <a:rPr sz="2400" b="1" dirty="0">
                <a:solidFill>
                  <a:srgbClr val="004982"/>
                </a:solidFill>
                <a:latin typeface="Arial Narrow"/>
                <a:cs typeface="Arial Narrow"/>
              </a:rPr>
              <a:t>ЛУЧШАЯ ЗЕЛЕНАЯ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1839"/>
              </a:lnSpc>
            </a:pPr>
            <a:r>
              <a:rPr sz="1600" b="1" dirty="0">
                <a:solidFill>
                  <a:srgbClr val="009FE3"/>
                </a:solidFill>
                <a:latin typeface="Arial Narrow"/>
                <a:cs typeface="Arial Narrow"/>
              </a:rPr>
              <a:t>водная компания в Казахстане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07299" y="1680695"/>
            <a:ext cx="232600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55" dirty="0">
                <a:solidFill>
                  <a:srgbClr val="5BC5F2"/>
                </a:solidFill>
                <a:latin typeface="Arial"/>
                <a:cs typeface="Arial"/>
              </a:rPr>
              <a:t>МИССИЯ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452779" y="1680695"/>
            <a:ext cx="254889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5BC5F2"/>
                </a:solidFill>
                <a:latin typeface="Arial"/>
                <a:cs typeface="Arial"/>
              </a:rPr>
              <a:t>ВИДЕНИЕ</a:t>
            </a:r>
            <a:endParaRPr sz="40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452900" y="4114036"/>
            <a:ext cx="3718336" cy="1343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2565">
              <a:lnSpc>
                <a:spcPct val="125000"/>
              </a:lnSpc>
            </a:pPr>
            <a:r>
              <a:rPr sz="1400" dirty="0">
                <a:solidFill>
                  <a:srgbClr val="706F6F"/>
                </a:solidFill>
                <a:latin typeface="Arial Narrow"/>
                <a:cs typeface="Arial Narrow"/>
              </a:rPr>
              <a:t>ГКП «Астана Су Арнасы» обладает потенциалом к становлению лучшей зеленой водной компании</a:t>
            </a:r>
            <a:endParaRPr sz="1400" dirty="0">
              <a:latin typeface="Arial Narrow"/>
              <a:cs typeface="Arial Narrow"/>
            </a:endParaRPr>
          </a:p>
          <a:p>
            <a:pPr marL="12700" marR="6350">
              <a:lnSpc>
                <a:spcPct val="125000"/>
              </a:lnSpc>
            </a:pPr>
            <a:r>
              <a:rPr sz="1400" dirty="0">
                <a:solidFill>
                  <a:srgbClr val="706F6F"/>
                </a:solidFill>
                <a:latin typeface="Arial Narrow"/>
                <a:cs typeface="Arial Narrow"/>
              </a:rPr>
              <a:t>в Республике Казахстан и максимально эффективно реализует его в сфере предоставления услуг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dirty="0">
                <a:solidFill>
                  <a:srgbClr val="706F6F"/>
                </a:solidFill>
                <a:latin typeface="Arial Narrow"/>
                <a:cs typeface="Arial Narrow"/>
              </a:rPr>
              <a:t>по водоснабжению и водоотведению.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012002" y="192600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144005"/>
                </a:moveTo>
                <a:lnTo>
                  <a:pt x="144005" y="144005"/>
                </a:lnTo>
                <a:lnTo>
                  <a:pt x="144005" y="0"/>
                </a:lnTo>
                <a:lnTo>
                  <a:pt x="0" y="0"/>
                </a:lnTo>
                <a:lnTo>
                  <a:pt x="0" y="144005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77999" y="1998004"/>
            <a:ext cx="2997200" cy="0"/>
          </a:xfrm>
          <a:custGeom>
            <a:avLst/>
            <a:gdLst/>
            <a:ahLst/>
            <a:cxnLst/>
            <a:rect l="l" t="t" r="r" b="b"/>
            <a:pathLst>
              <a:path w="2997200">
                <a:moveTo>
                  <a:pt x="0" y="0"/>
                </a:moveTo>
                <a:lnTo>
                  <a:pt x="2996996" y="0"/>
                </a:lnTo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46141" y="5206295"/>
            <a:ext cx="753818" cy="447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46141" y="5206295"/>
            <a:ext cx="753818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846141" y="5207565"/>
            <a:ext cx="754380" cy="445770"/>
          </a:xfrm>
          <a:custGeom>
            <a:avLst/>
            <a:gdLst/>
            <a:ahLst/>
            <a:cxnLst/>
            <a:rect l="l" t="t" r="r" b="b"/>
            <a:pathLst>
              <a:path w="754379" h="445770">
                <a:moveTo>
                  <a:pt x="10410" y="21590"/>
                </a:moveTo>
                <a:lnTo>
                  <a:pt x="5639" y="21590"/>
                </a:lnTo>
                <a:lnTo>
                  <a:pt x="3274" y="25400"/>
                </a:lnTo>
                <a:lnTo>
                  <a:pt x="1514" y="27940"/>
                </a:lnTo>
                <a:lnTo>
                  <a:pt x="389" y="34290"/>
                </a:lnTo>
                <a:lnTo>
                  <a:pt x="84" y="39370"/>
                </a:lnTo>
                <a:lnTo>
                  <a:pt x="0" y="45720"/>
                </a:lnTo>
                <a:lnTo>
                  <a:pt x="170" y="52070"/>
                </a:lnTo>
                <a:lnTo>
                  <a:pt x="8708" y="102870"/>
                </a:lnTo>
                <a:lnTo>
                  <a:pt x="23931" y="148590"/>
                </a:lnTo>
                <a:lnTo>
                  <a:pt x="30849" y="166370"/>
                </a:lnTo>
                <a:lnTo>
                  <a:pt x="38740" y="184150"/>
                </a:lnTo>
                <a:lnTo>
                  <a:pt x="47634" y="200660"/>
                </a:lnTo>
                <a:lnTo>
                  <a:pt x="57562" y="219710"/>
                </a:lnTo>
                <a:lnTo>
                  <a:pt x="68555" y="237490"/>
                </a:lnTo>
                <a:lnTo>
                  <a:pt x="80644" y="255270"/>
                </a:lnTo>
                <a:lnTo>
                  <a:pt x="93859" y="274320"/>
                </a:lnTo>
                <a:lnTo>
                  <a:pt x="111548" y="293370"/>
                </a:lnTo>
                <a:lnTo>
                  <a:pt x="116760" y="299720"/>
                </a:lnTo>
                <a:lnTo>
                  <a:pt x="123815" y="307340"/>
                </a:lnTo>
                <a:lnTo>
                  <a:pt x="132661" y="314960"/>
                </a:lnTo>
                <a:lnTo>
                  <a:pt x="143248" y="325120"/>
                </a:lnTo>
                <a:lnTo>
                  <a:pt x="155525" y="337820"/>
                </a:lnTo>
                <a:lnTo>
                  <a:pt x="169441" y="349250"/>
                </a:lnTo>
                <a:lnTo>
                  <a:pt x="184945" y="359410"/>
                </a:lnTo>
                <a:lnTo>
                  <a:pt x="201986" y="370840"/>
                </a:lnTo>
                <a:lnTo>
                  <a:pt x="220514" y="383540"/>
                </a:lnTo>
                <a:lnTo>
                  <a:pt x="240477" y="394970"/>
                </a:lnTo>
                <a:lnTo>
                  <a:pt x="261824" y="407670"/>
                </a:lnTo>
                <a:lnTo>
                  <a:pt x="284506" y="416560"/>
                </a:lnTo>
                <a:lnTo>
                  <a:pt x="308470" y="426720"/>
                </a:lnTo>
                <a:lnTo>
                  <a:pt x="333665" y="433070"/>
                </a:lnTo>
                <a:lnTo>
                  <a:pt x="360042" y="439420"/>
                </a:lnTo>
                <a:lnTo>
                  <a:pt x="387549" y="444500"/>
                </a:lnTo>
                <a:lnTo>
                  <a:pt x="416134" y="445770"/>
                </a:lnTo>
                <a:lnTo>
                  <a:pt x="476339" y="445770"/>
                </a:lnTo>
                <a:lnTo>
                  <a:pt x="492540" y="441960"/>
                </a:lnTo>
                <a:lnTo>
                  <a:pt x="543452" y="431800"/>
                </a:lnTo>
                <a:lnTo>
                  <a:pt x="560790" y="425450"/>
                </a:lnTo>
                <a:lnTo>
                  <a:pt x="578109" y="420370"/>
                </a:lnTo>
                <a:lnTo>
                  <a:pt x="612208" y="403860"/>
                </a:lnTo>
                <a:lnTo>
                  <a:pt x="628747" y="396240"/>
                </a:lnTo>
                <a:lnTo>
                  <a:pt x="644783" y="387350"/>
                </a:lnTo>
                <a:lnTo>
                  <a:pt x="660196" y="377190"/>
                </a:lnTo>
                <a:lnTo>
                  <a:pt x="674865" y="365760"/>
                </a:lnTo>
                <a:lnTo>
                  <a:pt x="688669" y="356870"/>
                </a:lnTo>
                <a:lnTo>
                  <a:pt x="701487" y="344170"/>
                </a:lnTo>
                <a:lnTo>
                  <a:pt x="707342" y="337820"/>
                </a:lnTo>
                <a:lnTo>
                  <a:pt x="578696" y="337820"/>
                </a:lnTo>
                <a:lnTo>
                  <a:pt x="572885" y="336550"/>
                </a:lnTo>
                <a:lnTo>
                  <a:pt x="564728" y="330200"/>
                </a:lnTo>
                <a:lnTo>
                  <a:pt x="559358" y="318770"/>
                </a:lnTo>
                <a:lnTo>
                  <a:pt x="557014" y="304800"/>
                </a:lnTo>
                <a:lnTo>
                  <a:pt x="557797" y="289560"/>
                </a:lnTo>
                <a:lnTo>
                  <a:pt x="558760" y="287020"/>
                </a:lnTo>
                <a:lnTo>
                  <a:pt x="435020" y="287020"/>
                </a:lnTo>
                <a:lnTo>
                  <a:pt x="422367" y="281940"/>
                </a:lnTo>
                <a:lnTo>
                  <a:pt x="410039" y="276860"/>
                </a:lnTo>
                <a:lnTo>
                  <a:pt x="398372" y="273050"/>
                </a:lnTo>
                <a:lnTo>
                  <a:pt x="387700" y="264160"/>
                </a:lnTo>
                <a:lnTo>
                  <a:pt x="378358" y="256540"/>
                </a:lnTo>
                <a:lnTo>
                  <a:pt x="370683" y="248920"/>
                </a:lnTo>
                <a:lnTo>
                  <a:pt x="365009" y="237490"/>
                </a:lnTo>
                <a:lnTo>
                  <a:pt x="361684" y="228600"/>
                </a:lnTo>
                <a:lnTo>
                  <a:pt x="358470" y="205740"/>
                </a:lnTo>
                <a:lnTo>
                  <a:pt x="357207" y="187960"/>
                </a:lnTo>
                <a:lnTo>
                  <a:pt x="357672" y="173990"/>
                </a:lnTo>
                <a:lnTo>
                  <a:pt x="358462" y="168910"/>
                </a:lnTo>
                <a:lnTo>
                  <a:pt x="193579" y="168910"/>
                </a:lnTo>
                <a:lnTo>
                  <a:pt x="142275" y="158750"/>
                </a:lnTo>
                <a:lnTo>
                  <a:pt x="113964" y="140970"/>
                </a:lnTo>
                <a:lnTo>
                  <a:pt x="101239" y="133350"/>
                </a:lnTo>
                <a:lnTo>
                  <a:pt x="89425" y="121920"/>
                </a:lnTo>
                <a:lnTo>
                  <a:pt x="78490" y="110490"/>
                </a:lnTo>
                <a:lnTo>
                  <a:pt x="68401" y="99060"/>
                </a:lnTo>
                <a:lnTo>
                  <a:pt x="59126" y="88900"/>
                </a:lnTo>
                <a:lnTo>
                  <a:pt x="50635" y="77470"/>
                </a:lnTo>
                <a:lnTo>
                  <a:pt x="42893" y="64770"/>
                </a:lnTo>
                <a:lnTo>
                  <a:pt x="35870" y="54610"/>
                </a:lnTo>
                <a:lnTo>
                  <a:pt x="29534" y="45720"/>
                </a:lnTo>
                <a:lnTo>
                  <a:pt x="23852" y="38100"/>
                </a:lnTo>
                <a:lnTo>
                  <a:pt x="18792" y="31750"/>
                </a:lnTo>
                <a:lnTo>
                  <a:pt x="14322" y="26670"/>
                </a:lnTo>
                <a:lnTo>
                  <a:pt x="10410" y="21590"/>
                </a:lnTo>
                <a:close/>
              </a:path>
              <a:path w="754379" h="445770">
                <a:moveTo>
                  <a:pt x="602117" y="64770"/>
                </a:moveTo>
                <a:lnTo>
                  <a:pt x="579291" y="64770"/>
                </a:lnTo>
                <a:lnTo>
                  <a:pt x="576220" y="66040"/>
                </a:lnTo>
                <a:lnTo>
                  <a:pt x="575907" y="67310"/>
                </a:lnTo>
                <a:lnTo>
                  <a:pt x="576479" y="71120"/>
                </a:lnTo>
                <a:lnTo>
                  <a:pt x="595863" y="83820"/>
                </a:lnTo>
                <a:lnTo>
                  <a:pt x="606452" y="90170"/>
                </a:lnTo>
                <a:lnTo>
                  <a:pt x="618222" y="96520"/>
                </a:lnTo>
                <a:lnTo>
                  <a:pt x="643194" y="114300"/>
                </a:lnTo>
                <a:lnTo>
                  <a:pt x="676295" y="147320"/>
                </a:lnTo>
                <a:lnTo>
                  <a:pt x="691435" y="193040"/>
                </a:lnTo>
                <a:lnTo>
                  <a:pt x="691341" y="198120"/>
                </a:lnTo>
                <a:lnTo>
                  <a:pt x="678699" y="245110"/>
                </a:lnTo>
                <a:lnTo>
                  <a:pt x="656656" y="280670"/>
                </a:lnTo>
                <a:lnTo>
                  <a:pt x="647906" y="293370"/>
                </a:lnTo>
                <a:lnTo>
                  <a:pt x="638757" y="300990"/>
                </a:lnTo>
                <a:lnTo>
                  <a:pt x="629388" y="311150"/>
                </a:lnTo>
                <a:lnTo>
                  <a:pt x="619981" y="318770"/>
                </a:lnTo>
                <a:lnTo>
                  <a:pt x="610716" y="325120"/>
                </a:lnTo>
                <a:lnTo>
                  <a:pt x="601775" y="331470"/>
                </a:lnTo>
                <a:lnTo>
                  <a:pt x="593337" y="334010"/>
                </a:lnTo>
                <a:lnTo>
                  <a:pt x="585584" y="337820"/>
                </a:lnTo>
                <a:lnTo>
                  <a:pt x="707342" y="337820"/>
                </a:lnTo>
                <a:lnTo>
                  <a:pt x="732815" y="304800"/>
                </a:lnTo>
                <a:lnTo>
                  <a:pt x="750913" y="256540"/>
                </a:lnTo>
                <a:lnTo>
                  <a:pt x="751556" y="255270"/>
                </a:lnTo>
                <a:lnTo>
                  <a:pt x="752479" y="248920"/>
                </a:lnTo>
                <a:lnTo>
                  <a:pt x="753345" y="238760"/>
                </a:lnTo>
                <a:lnTo>
                  <a:pt x="753818" y="228600"/>
                </a:lnTo>
                <a:lnTo>
                  <a:pt x="753558" y="217170"/>
                </a:lnTo>
                <a:lnTo>
                  <a:pt x="745020" y="171450"/>
                </a:lnTo>
                <a:lnTo>
                  <a:pt x="719143" y="124460"/>
                </a:lnTo>
                <a:lnTo>
                  <a:pt x="694218" y="102870"/>
                </a:lnTo>
                <a:lnTo>
                  <a:pt x="680576" y="91440"/>
                </a:lnTo>
                <a:lnTo>
                  <a:pt x="666568" y="83820"/>
                </a:lnTo>
                <a:lnTo>
                  <a:pt x="652512" y="77470"/>
                </a:lnTo>
                <a:lnTo>
                  <a:pt x="638723" y="72390"/>
                </a:lnTo>
                <a:lnTo>
                  <a:pt x="625516" y="69850"/>
                </a:lnTo>
                <a:lnTo>
                  <a:pt x="613209" y="66040"/>
                </a:lnTo>
                <a:lnTo>
                  <a:pt x="602117" y="64770"/>
                </a:lnTo>
                <a:close/>
              </a:path>
              <a:path w="754379" h="445770">
                <a:moveTo>
                  <a:pt x="597913" y="193040"/>
                </a:moveTo>
                <a:lnTo>
                  <a:pt x="496812" y="193040"/>
                </a:lnTo>
                <a:lnTo>
                  <a:pt x="507797" y="198120"/>
                </a:lnTo>
                <a:lnTo>
                  <a:pt x="509537" y="199390"/>
                </a:lnTo>
                <a:lnTo>
                  <a:pt x="514596" y="207010"/>
                </a:lnTo>
                <a:lnTo>
                  <a:pt x="517048" y="218440"/>
                </a:lnTo>
                <a:lnTo>
                  <a:pt x="517012" y="229870"/>
                </a:lnTo>
                <a:lnTo>
                  <a:pt x="514606" y="242570"/>
                </a:lnTo>
                <a:lnTo>
                  <a:pt x="509950" y="255270"/>
                </a:lnTo>
                <a:lnTo>
                  <a:pt x="503160" y="267970"/>
                </a:lnTo>
                <a:lnTo>
                  <a:pt x="494356" y="275590"/>
                </a:lnTo>
                <a:lnTo>
                  <a:pt x="491427" y="279400"/>
                </a:lnTo>
                <a:lnTo>
                  <a:pt x="482178" y="283210"/>
                </a:lnTo>
                <a:lnTo>
                  <a:pt x="471577" y="287020"/>
                </a:lnTo>
                <a:lnTo>
                  <a:pt x="558760" y="287020"/>
                </a:lnTo>
                <a:lnTo>
                  <a:pt x="562613" y="276860"/>
                </a:lnTo>
                <a:lnTo>
                  <a:pt x="570357" y="267970"/>
                </a:lnTo>
                <a:lnTo>
                  <a:pt x="579575" y="260350"/>
                </a:lnTo>
                <a:lnTo>
                  <a:pt x="588815" y="251460"/>
                </a:lnTo>
                <a:lnTo>
                  <a:pt x="596622" y="241300"/>
                </a:lnTo>
                <a:lnTo>
                  <a:pt x="600050" y="232410"/>
                </a:lnTo>
                <a:lnTo>
                  <a:pt x="602236" y="222250"/>
                </a:lnTo>
                <a:lnTo>
                  <a:pt x="601974" y="210820"/>
                </a:lnTo>
                <a:lnTo>
                  <a:pt x="599448" y="198120"/>
                </a:lnTo>
                <a:lnTo>
                  <a:pt x="597913" y="193040"/>
                </a:lnTo>
                <a:close/>
              </a:path>
              <a:path w="754379" h="445770">
                <a:moveTo>
                  <a:pt x="541380" y="147320"/>
                </a:moveTo>
                <a:lnTo>
                  <a:pt x="528376" y="147320"/>
                </a:lnTo>
                <a:lnTo>
                  <a:pt x="515578" y="152400"/>
                </a:lnTo>
                <a:lnTo>
                  <a:pt x="503273" y="156210"/>
                </a:lnTo>
                <a:lnTo>
                  <a:pt x="491750" y="161290"/>
                </a:lnTo>
                <a:lnTo>
                  <a:pt x="481297" y="168910"/>
                </a:lnTo>
                <a:lnTo>
                  <a:pt x="472202" y="175260"/>
                </a:lnTo>
                <a:lnTo>
                  <a:pt x="464753" y="181610"/>
                </a:lnTo>
                <a:lnTo>
                  <a:pt x="459238" y="187960"/>
                </a:lnTo>
                <a:lnTo>
                  <a:pt x="455945" y="193040"/>
                </a:lnTo>
                <a:lnTo>
                  <a:pt x="455163" y="198120"/>
                </a:lnTo>
                <a:lnTo>
                  <a:pt x="456146" y="199390"/>
                </a:lnTo>
                <a:lnTo>
                  <a:pt x="462928" y="198120"/>
                </a:lnTo>
                <a:lnTo>
                  <a:pt x="471666" y="196850"/>
                </a:lnTo>
                <a:lnTo>
                  <a:pt x="484096" y="193040"/>
                </a:lnTo>
                <a:lnTo>
                  <a:pt x="597913" y="193040"/>
                </a:lnTo>
                <a:lnTo>
                  <a:pt x="594842" y="185420"/>
                </a:lnTo>
                <a:lnTo>
                  <a:pt x="588342" y="173990"/>
                </a:lnTo>
                <a:lnTo>
                  <a:pt x="580130" y="166370"/>
                </a:lnTo>
                <a:lnTo>
                  <a:pt x="570391" y="156210"/>
                </a:lnTo>
                <a:lnTo>
                  <a:pt x="566852" y="154940"/>
                </a:lnTo>
                <a:lnTo>
                  <a:pt x="554302" y="148590"/>
                </a:lnTo>
                <a:lnTo>
                  <a:pt x="541380" y="147320"/>
                </a:lnTo>
                <a:close/>
              </a:path>
              <a:path w="754379" h="445770">
                <a:moveTo>
                  <a:pt x="367132" y="0"/>
                </a:moveTo>
                <a:lnTo>
                  <a:pt x="355311" y="1270"/>
                </a:lnTo>
                <a:lnTo>
                  <a:pt x="342973" y="7620"/>
                </a:lnTo>
                <a:lnTo>
                  <a:pt x="340018" y="7620"/>
                </a:lnTo>
                <a:lnTo>
                  <a:pt x="330487" y="15240"/>
                </a:lnTo>
                <a:lnTo>
                  <a:pt x="323468" y="26670"/>
                </a:lnTo>
                <a:lnTo>
                  <a:pt x="320147" y="39370"/>
                </a:lnTo>
                <a:lnTo>
                  <a:pt x="320193" y="45720"/>
                </a:lnTo>
                <a:lnTo>
                  <a:pt x="325304" y="58420"/>
                </a:lnTo>
                <a:lnTo>
                  <a:pt x="334456" y="64770"/>
                </a:lnTo>
                <a:lnTo>
                  <a:pt x="341885" y="72390"/>
                </a:lnTo>
                <a:lnTo>
                  <a:pt x="346246" y="83820"/>
                </a:lnTo>
                <a:lnTo>
                  <a:pt x="346496" y="91440"/>
                </a:lnTo>
                <a:lnTo>
                  <a:pt x="343370" y="102870"/>
                </a:lnTo>
                <a:lnTo>
                  <a:pt x="311806" y="137160"/>
                </a:lnTo>
                <a:lnTo>
                  <a:pt x="291935" y="149860"/>
                </a:lnTo>
                <a:lnTo>
                  <a:pt x="280482" y="154940"/>
                </a:lnTo>
                <a:lnTo>
                  <a:pt x="268649" y="160020"/>
                </a:lnTo>
                <a:lnTo>
                  <a:pt x="231573" y="167640"/>
                </a:lnTo>
                <a:lnTo>
                  <a:pt x="218918" y="168910"/>
                </a:lnTo>
                <a:lnTo>
                  <a:pt x="358462" y="168910"/>
                </a:lnTo>
                <a:lnTo>
                  <a:pt x="378181" y="130810"/>
                </a:lnTo>
                <a:lnTo>
                  <a:pt x="384368" y="128270"/>
                </a:lnTo>
                <a:lnTo>
                  <a:pt x="397053" y="120650"/>
                </a:lnTo>
                <a:lnTo>
                  <a:pt x="403109" y="115570"/>
                </a:lnTo>
                <a:lnTo>
                  <a:pt x="408678" y="110490"/>
                </a:lnTo>
                <a:lnTo>
                  <a:pt x="413538" y="107950"/>
                </a:lnTo>
                <a:lnTo>
                  <a:pt x="416992" y="102870"/>
                </a:lnTo>
                <a:lnTo>
                  <a:pt x="421650" y="90170"/>
                </a:lnTo>
                <a:lnTo>
                  <a:pt x="423927" y="77470"/>
                </a:lnTo>
                <a:lnTo>
                  <a:pt x="423993" y="64770"/>
                </a:lnTo>
                <a:lnTo>
                  <a:pt x="422017" y="52070"/>
                </a:lnTo>
                <a:lnTo>
                  <a:pt x="397087" y="10160"/>
                </a:lnTo>
                <a:lnTo>
                  <a:pt x="376777" y="1270"/>
                </a:lnTo>
                <a:lnTo>
                  <a:pt x="367132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24665" y="5225796"/>
            <a:ext cx="36131" cy="48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24665" y="5225796"/>
            <a:ext cx="36131" cy="48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24665" y="5225796"/>
            <a:ext cx="36131" cy="48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89702" y="5505919"/>
            <a:ext cx="25780" cy="4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89702" y="5505919"/>
            <a:ext cx="25780" cy="47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89702" y="5505919"/>
            <a:ext cx="25780" cy="47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91036" y="5368290"/>
            <a:ext cx="151561" cy="137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91036" y="5368290"/>
            <a:ext cx="151561" cy="137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91036" y="5368290"/>
            <a:ext cx="151561" cy="137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12131" y="5312968"/>
            <a:ext cx="168960" cy="721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912131" y="5312968"/>
            <a:ext cx="168960" cy="721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912131" y="5312968"/>
            <a:ext cx="168960" cy="721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96023" y="3467539"/>
            <a:ext cx="1755775" cy="2895600"/>
          </a:xfrm>
          <a:custGeom>
            <a:avLst/>
            <a:gdLst/>
            <a:ahLst/>
            <a:cxnLst/>
            <a:rect l="l" t="t" r="r" b="b"/>
            <a:pathLst>
              <a:path w="1755775" h="2895600">
                <a:moveTo>
                  <a:pt x="866343" y="0"/>
                </a:moveTo>
                <a:lnTo>
                  <a:pt x="850178" y="25400"/>
                </a:lnTo>
                <a:lnTo>
                  <a:pt x="817668" y="101600"/>
                </a:lnTo>
                <a:lnTo>
                  <a:pt x="801322" y="127000"/>
                </a:lnTo>
                <a:lnTo>
                  <a:pt x="784916" y="165100"/>
                </a:lnTo>
                <a:lnTo>
                  <a:pt x="751922" y="241300"/>
                </a:lnTo>
                <a:lnTo>
                  <a:pt x="735333" y="266700"/>
                </a:lnTo>
                <a:lnTo>
                  <a:pt x="701970" y="342900"/>
                </a:lnTo>
                <a:lnTo>
                  <a:pt x="685196" y="368300"/>
                </a:lnTo>
                <a:lnTo>
                  <a:pt x="651461" y="444500"/>
                </a:lnTo>
                <a:lnTo>
                  <a:pt x="634500" y="469900"/>
                </a:lnTo>
                <a:lnTo>
                  <a:pt x="600389" y="546100"/>
                </a:lnTo>
                <a:lnTo>
                  <a:pt x="583239" y="571500"/>
                </a:lnTo>
                <a:lnTo>
                  <a:pt x="548748" y="647700"/>
                </a:lnTo>
                <a:lnTo>
                  <a:pt x="531406" y="673100"/>
                </a:lnTo>
                <a:lnTo>
                  <a:pt x="519013" y="698500"/>
                </a:lnTo>
                <a:lnTo>
                  <a:pt x="469129" y="800100"/>
                </a:lnTo>
                <a:lnTo>
                  <a:pt x="418868" y="901700"/>
                </a:lnTo>
                <a:lnTo>
                  <a:pt x="305270" y="1117600"/>
                </a:lnTo>
                <a:lnTo>
                  <a:pt x="271249" y="1181100"/>
                </a:lnTo>
                <a:lnTo>
                  <a:pt x="253603" y="1206500"/>
                </a:lnTo>
                <a:lnTo>
                  <a:pt x="244796" y="1231900"/>
                </a:lnTo>
                <a:lnTo>
                  <a:pt x="227249" y="1257300"/>
                </a:lnTo>
                <a:lnTo>
                  <a:pt x="218524" y="1282700"/>
                </a:lnTo>
                <a:lnTo>
                  <a:pt x="201211" y="1308100"/>
                </a:lnTo>
                <a:lnTo>
                  <a:pt x="192637" y="1333500"/>
                </a:lnTo>
                <a:lnTo>
                  <a:pt x="184127" y="1346200"/>
                </a:lnTo>
                <a:lnTo>
                  <a:pt x="175691" y="1358900"/>
                </a:lnTo>
                <a:lnTo>
                  <a:pt x="167334" y="1384300"/>
                </a:lnTo>
                <a:lnTo>
                  <a:pt x="159064" y="1397000"/>
                </a:lnTo>
                <a:lnTo>
                  <a:pt x="150889" y="1409700"/>
                </a:lnTo>
                <a:lnTo>
                  <a:pt x="142816" y="1435100"/>
                </a:lnTo>
                <a:lnTo>
                  <a:pt x="134853" y="1447800"/>
                </a:lnTo>
                <a:lnTo>
                  <a:pt x="127007" y="1460500"/>
                </a:lnTo>
                <a:lnTo>
                  <a:pt x="119286" y="1485900"/>
                </a:lnTo>
                <a:lnTo>
                  <a:pt x="111696" y="1498600"/>
                </a:lnTo>
                <a:lnTo>
                  <a:pt x="105858" y="1511300"/>
                </a:lnTo>
                <a:lnTo>
                  <a:pt x="100123" y="1524000"/>
                </a:lnTo>
                <a:lnTo>
                  <a:pt x="94496" y="1536700"/>
                </a:lnTo>
                <a:lnTo>
                  <a:pt x="88983" y="1562100"/>
                </a:lnTo>
                <a:lnTo>
                  <a:pt x="83590" y="1574800"/>
                </a:lnTo>
                <a:lnTo>
                  <a:pt x="68178" y="1612900"/>
                </a:lnTo>
                <a:lnTo>
                  <a:pt x="54032" y="1651000"/>
                </a:lnTo>
                <a:lnTo>
                  <a:pt x="41295" y="1701800"/>
                </a:lnTo>
                <a:lnTo>
                  <a:pt x="37387" y="1714500"/>
                </a:lnTo>
                <a:lnTo>
                  <a:pt x="26753" y="1752600"/>
                </a:lnTo>
                <a:lnTo>
                  <a:pt x="18243" y="1790700"/>
                </a:lnTo>
                <a:lnTo>
                  <a:pt x="12035" y="1828800"/>
                </a:lnTo>
                <a:lnTo>
                  <a:pt x="7183" y="1866900"/>
                </a:lnTo>
                <a:lnTo>
                  <a:pt x="3625" y="1905000"/>
                </a:lnTo>
                <a:lnTo>
                  <a:pt x="1297" y="1943100"/>
                </a:lnTo>
                <a:lnTo>
                  <a:pt x="137" y="1981200"/>
                </a:lnTo>
                <a:lnTo>
                  <a:pt x="0" y="1993900"/>
                </a:lnTo>
                <a:lnTo>
                  <a:pt x="2907" y="2070100"/>
                </a:lnTo>
                <a:lnTo>
                  <a:pt x="11485" y="2146300"/>
                </a:lnTo>
                <a:lnTo>
                  <a:pt x="25509" y="2222500"/>
                </a:lnTo>
                <a:lnTo>
                  <a:pt x="44752" y="2286000"/>
                </a:lnTo>
                <a:lnTo>
                  <a:pt x="68987" y="2349500"/>
                </a:lnTo>
                <a:lnTo>
                  <a:pt x="97989" y="2413000"/>
                </a:lnTo>
                <a:lnTo>
                  <a:pt x="131531" y="2476500"/>
                </a:lnTo>
                <a:lnTo>
                  <a:pt x="169387" y="2527300"/>
                </a:lnTo>
                <a:lnTo>
                  <a:pt x="211331" y="2590800"/>
                </a:lnTo>
                <a:lnTo>
                  <a:pt x="257137" y="2641600"/>
                </a:lnTo>
                <a:lnTo>
                  <a:pt x="306578" y="2679700"/>
                </a:lnTo>
                <a:lnTo>
                  <a:pt x="359429" y="2730500"/>
                </a:lnTo>
                <a:lnTo>
                  <a:pt x="415462" y="2768600"/>
                </a:lnTo>
                <a:lnTo>
                  <a:pt x="474453" y="2806700"/>
                </a:lnTo>
                <a:lnTo>
                  <a:pt x="536174" y="2832100"/>
                </a:lnTo>
                <a:lnTo>
                  <a:pt x="600400" y="2857500"/>
                </a:lnTo>
                <a:lnTo>
                  <a:pt x="666904" y="2870200"/>
                </a:lnTo>
                <a:lnTo>
                  <a:pt x="735460" y="2895600"/>
                </a:lnTo>
                <a:lnTo>
                  <a:pt x="1020177" y="2895600"/>
                </a:lnTo>
                <a:lnTo>
                  <a:pt x="1088728" y="2870200"/>
                </a:lnTo>
                <a:lnTo>
                  <a:pt x="1155227" y="2857500"/>
                </a:lnTo>
                <a:lnTo>
                  <a:pt x="1219448" y="2832100"/>
                </a:lnTo>
                <a:lnTo>
                  <a:pt x="1281165" y="2806700"/>
                </a:lnTo>
                <a:lnTo>
                  <a:pt x="1340152" y="2768600"/>
                </a:lnTo>
                <a:lnTo>
                  <a:pt x="1396182" y="2730500"/>
                </a:lnTo>
                <a:lnTo>
                  <a:pt x="1449030" y="2692400"/>
                </a:lnTo>
                <a:lnTo>
                  <a:pt x="1498468" y="2641600"/>
                </a:lnTo>
                <a:lnTo>
                  <a:pt x="1544272" y="2590800"/>
                </a:lnTo>
                <a:lnTo>
                  <a:pt x="1586214" y="2540000"/>
                </a:lnTo>
                <a:lnTo>
                  <a:pt x="1624069" y="2476500"/>
                </a:lnTo>
                <a:lnTo>
                  <a:pt x="1657611" y="2413000"/>
                </a:lnTo>
                <a:lnTo>
                  <a:pt x="1686613" y="2349500"/>
                </a:lnTo>
                <a:lnTo>
                  <a:pt x="1710848" y="2286000"/>
                </a:lnTo>
                <a:lnTo>
                  <a:pt x="1730092" y="2222500"/>
                </a:lnTo>
                <a:lnTo>
                  <a:pt x="1744118" y="2146300"/>
                </a:lnTo>
                <a:lnTo>
                  <a:pt x="1745834" y="2133600"/>
                </a:lnTo>
                <a:lnTo>
                  <a:pt x="1190235" y="2133600"/>
                </a:lnTo>
                <a:lnTo>
                  <a:pt x="1178181" y="2120900"/>
                </a:lnTo>
                <a:lnTo>
                  <a:pt x="1154481" y="2120900"/>
                </a:lnTo>
                <a:lnTo>
                  <a:pt x="1142834" y="2108200"/>
                </a:lnTo>
                <a:lnTo>
                  <a:pt x="1131323" y="2108200"/>
                </a:lnTo>
                <a:lnTo>
                  <a:pt x="1118976" y="2095500"/>
                </a:lnTo>
                <a:lnTo>
                  <a:pt x="1095159" y="2095500"/>
                </a:lnTo>
                <a:lnTo>
                  <a:pt x="1083685" y="2082800"/>
                </a:lnTo>
                <a:lnTo>
                  <a:pt x="1072497" y="2082800"/>
                </a:lnTo>
                <a:lnTo>
                  <a:pt x="1061591" y="2070100"/>
                </a:lnTo>
                <a:lnTo>
                  <a:pt x="1050964" y="2070100"/>
                </a:lnTo>
                <a:lnTo>
                  <a:pt x="1040615" y="2057400"/>
                </a:lnTo>
                <a:lnTo>
                  <a:pt x="1030539" y="2044700"/>
                </a:lnTo>
                <a:lnTo>
                  <a:pt x="1020734" y="2044700"/>
                </a:lnTo>
                <a:lnTo>
                  <a:pt x="1011197" y="2032000"/>
                </a:lnTo>
                <a:lnTo>
                  <a:pt x="1001926" y="2019300"/>
                </a:lnTo>
                <a:lnTo>
                  <a:pt x="991624" y="2019300"/>
                </a:lnTo>
                <a:lnTo>
                  <a:pt x="981923" y="2006600"/>
                </a:lnTo>
                <a:lnTo>
                  <a:pt x="972808" y="1993900"/>
                </a:lnTo>
                <a:lnTo>
                  <a:pt x="964262" y="1981200"/>
                </a:lnTo>
                <a:lnTo>
                  <a:pt x="956270" y="1968500"/>
                </a:lnTo>
                <a:lnTo>
                  <a:pt x="948816" y="1968500"/>
                </a:lnTo>
                <a:lnTo>
                  <a:pt x="929520" y="1930400"/>
                </a:lnTo>
                <a:lnTo>
                  <a:pt x="914488" y="1892300"/>
                </a:lnTo>
                <a:lnTo>
                  <a:pt x="910350" y="1879600"/>
                </a:lnTo>
                <a:lnTo>
                  <a:pt x="904396" y="1879600"/>
                </a:lnTo>
                <a:lnTo>
                  <a:pt x="889789" y="1841500"/>
                </a:lnTo>
                <a:lnTo>
                  <a:pt x="879859" y="1803400"/>
                </a:lnTo>
                <a:lnTo>
                  <a:pt x="875709" y="1778000"/>
                </a:lnTo>
                <a:lnTo>
                  <a:pt x="872571" y="1765300"/>
                </a:lnTo>
                <a:lnTo>
                  <a:pt x="870163" y="1752600"/>
                </a:lnTo>
                <a:lnTo>
                  <a:pt x="868389" y="1739900"/>
                </a:lnTo>
                <a:lnTo>
                  <a:pt x="867157" y="1727200"/>
                </a:lnTo>
                <a:lnTo>
                  <a:pt x="866343" y="1714500"/>
                </a:lnTo>
                <a:lnTo>
                  <a:pt x="866178" y="1714500"/>
                </a:lnTo>
                <a:lnTo>
                  <a:pt x="866343" y="1701800"/>
                </a:lnTo>
                <a:lnTo>
                  <a:pt x="866343" y="0"/>
                </a:lnTo>
                <a:close/>
              </a:path>
              <a:path w="1755775" h="2895600">
                <a:moveTo>
                  <a:pt x="1709776" y="1727200"/>
                </a:moveTo>
                <a:lnTo>
                  <a:pt x="1706794" y="1765300"/>
                </a:lnTo>
                <a:lnTo>
                  <a:pt x="1700271" y="1803400"/>
                </a:lnTo>
                <a:lnTo>
                  <a:pt x="1699476" y="1816100"/>
                </a:lnTo>
                <a:lnTo>
                  <a:pt x="1698041" y="1816100"/>
                </a:lnTo>
                <a:lnTo>
                  <a:pt x="1696453" y="1828800"/>
                </a:lnTo>
                <a:lnTo>
                  <a:pt x="1694485" y="1828800"/>
                </a:lnTo>
                <a:lnTo>
                  <a:pt x="1692796" y="1841500"/>
                </a:lnTo>
                <a:lnTo>
                  <a:pt x="1690980" y="1841500"/>
                </a:lnTo>
                <a:lnTo>
                  <a:pt x="1688592" y="1854200"/>
                </a:lnTo>
                <a:lnTo>
                  <a:pt x="1686662" y="1854200"/>
                </a:lnTo>
                <a:lnTo>
                  <a:pt x="1684604" y="1866900"/>
                </a:lnTo>
                <a:lnTo>
                  <a:pt x="1679651" y="1879600"/>
                </a:lnTo>
                <a:lnTo>
                  <a:pt x="1677378" y="1879600"/>
                </a:lnTo>
                <a:lnTo>
                  <a:pt x="1674203" y="1892300"/>
                </a:lnTo>
                <a:lnTo>
                  <a:pt x="1669313" y="1892300"/>
                </a:lnTo>
                <a:lnTo>
                  <a:pt x="1663154" y="1905000"/>
                </a:lnTo>
                <a:lnTo>
                  <a:pt x="1660436" y="1917700"/>
                </a:lnTo>
                <a:lnTo>
                  <a:pt x="1656563" y="1917700"/>
                </a:lnTo>
                <a:lnTo>
                  <a:pt x="1653718" y="1930400"/>
                </a:lnTo>
                <a:lnTo>
                  <a:pt x="1650784" y="1930400"/>
                </a:lnTo>
                <a:lnTo>
                  <a:pt x="1643532" y="1943100"/>
                </a:lnTo>
                <a:lnTo>
                  <a:pt x="1640370" y="1943100"/>
                </a:lnTo>
                <a:lnTo>
                  <a:pt x="1632636" y="1955800"/>
                </a:lnTo>
                <a:lnTo>
                  <a:pt x="1629232" y="1968500"/>
                </a:lnTo>
                <a:lnTo>
                  <a:pt x="1621066" y="1981200"/>
                </a:lnTo>
                <a:lnTo>
                  <a:pt x="1617396" y="1981200"/>
                </a:lnTo>
                <a:lnTo>
                  <a:pt x="1608861" y="1993900"/>
                </a:lnTo>
                <a:lnTo>
                  <a:pt x="1604912" y="1993900"/>
                </a:lnTo>
                <a:lnTo>
                  <a:pt x="1596085" y="2006600"/>
                </a:lnTo>
                <a:lnTo>
                  <a:pt x="1591793" y="2006600"/>
                </a:lnTo>
                <a:lnTo>
                  <a:pt x="1587411" y="2019300"/>
                </a:lnTo>
                <a:lnTo>
                  <a:pt x="1575828" y="2032000"/>
                </a:lnTo>
                <a:lnTo>
                  <a:pt x="1563723" y="2044700"/>
                </a:lnTo>
                <a:lnTo>
                  <a:pt x="1551127" y="2044700"/>
                </a:lnTo>
                <a:lnTo>
                  <a:pt x="1538071" y="2057400"/>
                </a:lnTo>
                <a:lnTo>
                  <a:pt x="1524585" y="2070100"/>
                </a:lnTo>
                <a:lnTo>
                  <a:pt x="1510699" y="2082800"/>
                </a:lnTo>
                <a:lnTo>
                  <a:pt x="1496445" y="2082800"/>
                </a:lnTo>
                <a:lnTo>
                  <a:pt x="1481853" y="2095500"/>
                </a:lnTo>
                <a:lnTo>
                  <a:pt x="1466954" y="2095500"/>
                </a:lnTo>
                <a:lnTo>
                  <a:pt x="1451778" y="2108200"/>
                </a:lnTo>
                <a:lnTo>
                  <a:pt x="1436357" y="2108200"/>
                </a:lnTo>
                <a:lnTo>
                  <a:pt x="1420720" y="2120900"/>
                </a:lnTo>
                <a:lnTo>
                  <a:pt x="1388922" y="2120900"/>
                </a:lnTo>
                <a:lnTo>
                  <a:pt x="1372824" y="2133600"/>
                </a:lnTo>
                <a:lnTo>
                  <a:pt x="1745834" y="2133600"/>
                </a:lnTo>
                <a:lnTo>
                  <a:pt x="1752699" y="2082800"/>
                </a:lnTo>
                <a:lnTo>
                  <a:pt x="1755610" y="2006600"/>
                </a:lnTo>
                <a:lnTo>
                  <a:pt x="1755477" y="1993900"/>
                </a:lnTo>
                <a:lnTo>
                  <a:pt x="1755081" y="1981200"/>
                </a:lnTo>
                <a:lnTo>
                  <a:pt x="1754428" y="1968500"/>
                </a:lnTo>
                <a:lnTo>
                  <a:pt x="1753525" y="1955800"/>
                </a:lnTo>
                <a:lnTo>
                  <a:pt x="1752377" y="1930400"/>
                </a:lnTo>
                <a:lnTo>
                  <a:pt x="1747523" y="1892300"/>
                </a:lnTo>
                <a:lnTo>
                  <a:pt x="1740677" y="1854200"/>
                </a:lnTo>
                <a:lnTo>
                  <a:pt x="1731997" y="1816100"/>
                </a:lnTo>
                <a:lnTo>
                  <a:pt x="1721644" y="1778000"/>
                </a:lnTo>
                <a:lnTo>
                  <a:pt x="1717848" y="1765300"/>
                </a:lnTo>
                <a:lnTo>
                  <a:pt x="1713890" y="1739900"/>
                </a:lnTo>
                <a:lnTo>
                  <a:pt x="1709776" y="172720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03027" y="3473119"/>
            <a:ext cx="1741589" cy="288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03027" y="3473119"/>
            <a:ext cx="1741589" cy="288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26268" y="3528402"/>
            <a:ext cx="1129880" cy="23180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26268" y="3528402"/>
            <a:ext cx="1129880" cy="23180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126268" y="3528402"/>
            <a:ext cx="1129880" cy="23180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082578" y="3557554"/>
            <a:ext cx="767080" cy="1749425"/>
          </a:xfrm>
          <a:custGeom>
            <a:avLst/>
            <a:gdLst/>
            <a:ahLst/>
            <a:cxnLst/>
            <a:rect l="l" t="t" r="r" b="b"/>
            <a:pathLst>
              <a:path w="767079" h="1749425">
                <a:moveTo>
                  <a:pt x="766597" y="0"/>
                </a:moveTo>
                <a:lnTo>
                  <a:pt x="736261" y="81416"/>
                </a:lnTo>
                <a:lnTo>
                  <a:pt x="700506" y="167108"/>
                </a:lnTo>
                <a:lnTo>
                  <a:pt x="660093" y="256470"/>
                </a:lnTo>
                <a:lnTo>
                  <a:pt x="615787" y="348894"/>
                </a:lnTo>
                <a:lnTo>
                  <a:pt x="568349" y="443775"/>
                </a:lnTo>
                <a:lnTo>
                  <a:pt x="518544" y="540505"/>
                </a:lnTo>
                <a:lnTo>
                  <a:pt x="467134" y="638479"/>
                </a:lnTo>
                <a:lnTo>
                  <a:pt x="362553" y="835732"/>
                </a:lnTo>
                <a:lnTo>
                  <a:pt x="310908" y="933797"/>
                </a:lnTo>
                <a:lnTo>
                  <a:pt x="260711" y="1030680"/>
                </a:lnTo>
                <a:lnTo>
                  <a:pt x="212725" y="1125775"/>
                </a:lnTo>
                <a:lnTo>
                  <a:pt x="167712" y="1218474"/>
                </a:lnTo>
                <a:lnTo>
                  <a:pt x="126437" y="1308172"/>
                </a:lnTo>
                <a:lnTo>
                  <a:pt x="89662" y="1394261"/>
                </a:lnTo>
                <a:lnTo>
                  <a:pt x="58151" y="1476136"/>
                </a:lnTo>
                <a:lnTo>
                  <a:pt x="32665" y="1553190"/>
                </a:lnTo>
                <a:lnTo>
                  <a:pt x="13970" y="1624816"/>
                </a:lnTo>
                <a:lnTo>
                  <a:pt x="2827" y="1690409"/>
                </a:lnTo>
                <a:lnTo>
                  <a:pt x="0" y="1749361"/>
                </a:lnTo>
                <a:lnTo>
                  <a:pt x="6460" y="1688302"/>
                </a:lnTo>
                <a:lnTo>
                  <a:pt x="21629" y="1619626"/>
                </a:lnTo>
                <a:lnTo>
                  <a:pt x="44613" y="1544140"/>
                </a:lnTo>
                <a:lnTo>
                  <a:pt x="74520" y="1462649"/>
                </a:lnTo>
                <a:lnTo>
                  <a:pt x="110458" y="1375961"/>
                </a:lnTo>
                <a:lnTo>
                  <a:pt x="151535" y="1284880"/>
                </a:lnTo>
                <a:lnTo>
                  <a:pt x="196859" y="1190213"/>
                </a:lnTo>
                <a:lnTo>
                  <a:pt x="245537" y="1092767"/>
                </a:lnTo>
                <a:lnTo>
                  <a:pt x="296678" y="993347"/>
                </a:lnTo>
                <a:lnTo>
                  <a:pt x="349389" y="892759"/>
                </a:lnTo>
                <a:lnTo>
                  <a:pt x="455954" y="691304"/>
                </a:lnTo>
                <a:lnTo>
                  <a:pt x="508023" y="592050"/>
                </a:lnTo>
                <a:lnTo>
                  <a:pt x="558094" y="494852"/>
                </a:lnTo>
                <a:lnTo>
                  <a:pt x="605275" y="400517"/>
                </a:lnTo>
                <a:lnTo>
                  <a:pt x="648673" y="309852"/>
                </a:lnTo>
                <a:lnTo>
                  <a:pt x="687397" y="223661"/>
                </a:lnTo>
                <a:lnTo>
                  <a:pt x="720553" y="142751"/>
                </a:lnTo>
                <a:lnTo>
                  <a:pt x="747251" y="67929"/>
                </a:lnTo>
                <a:lnTo>
                  <a:pt x="766597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18098" y="5470928"/>
            <a:ext cx="871219" cy="874394"/>
          </a:xfrm>
          <a:custGeom>
            <a:avLst/>
            <a:gdLst/>
            <a:ahLst/>
            <a:cxnLst/>
            <a:rect l="l" t="t" r="r" b="b"/>
            <a:pathLst>
              <a:path w="871220" h="874395">
                <a:moveTo>
                  <a:pt x="36" y="0"/>
                </a:moveTo>
                <a:lnTo>
                  <a:pt x="702" y="50222"/>
                </a:lnTo>
                <a:lnTo>
                  <a:pt x="4369" y="100701"/>
                </a:lnTo>
                <a:lnTo>
                  <a:pt x="9142" y="138682"/>
                </a:lnTo>
                <a:lnTo>
                  <a:pt x="15691" y="176734"/>
                </a:lnTo>
                <a:lnTo>
                  <a:pt x="32926" y="248469"/>
                </a:lnTo>
                <a:lnTo>
                  <a:pt x="51623" y="305911"/>
                </a:lnTo>
                <a:lnTo>
                  <a:pt x="74105" y="361224"/>
                </a:lnTo>
                <a:lnTo>
                  <a:pt x="100203" y="414302"/>
                </a:lnTo>
                <a:lnTo>
                  <a:pt x="129746" y="465041"/>
                </a:lnTo>
                <a:lnTo>
                  <a:pt x="162566" y="513336"/>
                </a:lnTo>
                <a:lnTo>
                  <a:pt x="198492" y="559082"/>
                </a:lnTo>
                <a:lnTo>
                  <a:pt x="237356" y="602175"/>
                </a:lnTo>
                <a:lnTo>
                  <a:pt x="278987" y="642510"/>
                </a:lnTo>
                <a:lnTo>
                  <a:pt x="323216" y="679983"/>
                </a:lnTo>
                <a:lnTo>
                  <a:pt x="369873" y="714488"/>
                </a:lnTo>
                <a:lnTo>
                  <a:pt x="418789" y="745922"/>
                </a:lnTo>
                <a:lnTo>
                  <a:pt x="469794" y="774179"/>
                </a:lnTo>
                <a:lnTo>
                  <a:pt x="522719" y="799154"/>
                </a:lnTo>
                <a:lnTo>
                  <a:pt x="577393" y="820744"/>
                </a:lnTo>
                <a:lnTo>
                  <a:pt x="633648" y="838843"/>
                </a:lnTo>
                <a:lnTo>
                  <a:pt x="691314" y="853348"/>
                </a:lnTo>
                <a:lnTo>
                  <a:pt x="750220" y="864152"/>
                </a:lnTo>
                <a:lnTo>
                  <a:pt x="810198" y="871152"/>
                </a:lnTo>
                <a:lnTo>
                  <a:pt x="871078" y="874242"/>
                </a:lnTo>
                <a:lnTo>
                  <a:pt x="806160" y="864304"/>
                </a:lnTo>
                <a:lnTo>
                  <a:pt x="741847" y="851028"/>
                </a:lnTo>
                <a:lnTo>
                  <a:pt x="678414" y="834378"/>
                </a:lnTo>
                <a:lnTo>
                  <a:pt x="616134" y="814318"/>
                </a:lnTo>
                <a:lnTo>
                  <a:pt x="555282" y="790811"/>
                </a:lnTo>
                <a:lnTo>
                  <a:pt x="496131" y="763821"/>
                </a:lnTo>
                <a:lnTo>
                  <a:pt x="438956" y="733312"/>
                </a:lnTo>
                <a:lnTo>
                  <a:pt x="384029" y="699248"/>
                </a:lnTo>
                <a:lnTo>
                  <a:pt x="331625" y="661593"/>
                </a:lnTo>
                <a:lnTo>
                  <a:pt x="282019" y="620310"/>
                </a:lnTo>
                <a:lnTo>
                  <a:pt x="235483" y="575364"/>
                </a:lnTo>
                <a:lnTo>
                  <a:pt x="192292" y="526717"/>
                </a:lnTo>
                <a:lnTo>
                  <a:pt x="152719" y="474334"/>
                </a:lnTo>
                <a:lnTo>
                  <a:pt x="117038" y="418179"/>
                </a:lnTo>
                <a:lnTo>
                  <a:pt x="85525" y="358215"/>
                </a:lnTo>
                <a:lnTo>
                  <a:pt x="58451" y="294406"/>
                </a:lnTo>
                <a:lnTo>
                  <a:pt x="36091" y="226717"/>
                </a:lnTo>
                <a:lnTo>
                  <a:pt x="18720" y="155110"/>
                </a:lnTo>
                <a:lnTo>
                  <a:pt x="6610" y="79549"/>
                </a:lnTo>
                <a:lnTo>
                  <a:pt x="36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78718" y="5407990"/>
            <a:ext cx="177768" cy="4137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78718" y="5407990"/>
            <a:ext cx="177768" cy="4137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9252" y="4002735"/>
            <a:ext cx="536219" cy="16692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79252" y="4002735"/>
            <a:ext cx="536219" cy="16692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79252" y="4002735"/>
            <a:ext cx="536219" cy="16692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91548" y="5385337"/>
            <a:ext cx="1316990" cy="928369"/>
          </a:xfrm>
          <a:custGeom>
            <a:avLst/>
            <a:gdLst/>
            <a:ahLst/>
            <a:cxnLst/>
            <a:rect l="l" t="t" r="r" b="b"/>
            <a:pathLst>
              <a:path w="1316989" h="928370">
                <a:moveTo>
                  <a:pt x="0" y="743343"/>
                </a:moveTo>
                <a:lnTo>
                  <a:pt x="38555" y="772755"/>
                </a:lnTo>
                <a:lnTo>
                  <a:pt x="78439" y="799709"/>
                </a:lnTo>
                <a:lnTo>
                  <a:pt x="119534" y="824177"/>
                </a:lnTo>
                <a:lnTo>
                  <a:pt x="161722" y="846134"/>
                </a:lnTo>
                <a:lnTo>
                  <a:pt x="204885" y="865553"/>
                </a:lnTo>
                <a:lnTo>
                  <a:pt x="248906" y="882406"/>
                </a:lnTo>
                <a:lnTo>
                  <a:pt x="293667" y="896668"/>
                </a:lnTo>
                <a:lnTo>
                  <a:pt x="339051" y="908311"/>
                </a:lnTo>
                <a:lnTo>
                  <a:pt x="384940" y="917309"/>
                </a:lnTo>
                <a:lnTo>
                  <a:pt x="431217" y="923635"/>
                </a:lnTo>
                <a:lnTo>
                  <a:pt x="477763" y="927263"/>
                </a:lnTo>
                <a:lnTo>
                  <a:pt x="524462" y="928166"/>
                </a:lnTo>
                <a:lnTo>
                  <a:pt x="571195" y="926317"/>
                </a:lnTo>
                <a:lnTo>
                  <a:pt x="617845" y="921690"/>
                </a:lnTo>
                <a:lnTo>
                  <a:pt x="664295" y="914257"/>
                </a:lnTo>
                <a:lnTo>
                  <a:pt x="710427" y="903993"/>
                </a:lnTo>
                <a:lnTo>
                  <a:pt x="716085" y="902368"/>
                </a:lnTo>
                <a:lnTo>
                  <a:pt x="475123" y="902368"/>
                </a:lnTo>
                <a:lnTo>
                  <a:pt x="405036" y="898771"/>
                </a:lnTo>
                <a:lnTo>
                  <a:pt x="335023" y="888942"/>
                </a:lnTo>
                <a:lnTo>
                  <a:pt x="265483" y="872796"/>
                </a:lnTo>
                <a:lnTo>
                  <a:pt x="196813" y="850248"/>
                </a:lnTo>
                <a:lnTo>
                  <a:pt x="129411" y="821214"/>
                </a:lnTo>
                <a:lnTo>
                  <a:pt x="63674" y="785607"/>
                </a:lnTo>
                <a:lnTo>
                  <a:pt x="0" y="743343"/>
                </a:lnTo>
                <a:close/>
              </a:path>
              <a:path w="1316989" h="928370">
                <a:moveTo>
                  <a:pt x="1296157" y="0"/>
                </a:moveTo>
                <a:lnTo>
                  <a:pt x="1277476" y="42328"/>
                </a:lnTo>
                <a:lnTo>
                  <a:pt x="1273800" y="90707"/>
                </a:lnTo>
                <a:lnTo>
                  <a:pt x="1273352" y="122186"/>
                </a:lnTo>
                <a:lnTo>
                  <a:pt x="1273016" y="141383"/>
                </a:lnTo>
                <a:lnTo>
                  <a:pt x="1270284" y="180364"/>
                </a:lnTo>
                <a:lnTo>
                  <a:pt x="1265277" y="219369"/>
                </a:lnTo>
                <a:lnTo>
                  <a:pt x="1258560" y="257487"/>
                </a:lnTo>
                <a:lnTo>
                  <a:pt x="1246516" y="311011"/>
                </a:lnTo>
                <a:lnTo>
                  <a:pt x="1233801" y="357421"/>
                </a:lnTo>
                <a:lnTo>
                  <a:pt x="1219102" y="402925"/>
                </a:lnTo>
                <a:lnTo>
                  <a:pt x="1177348" y="490456"/>
                </a:lnTo>
                <a:lnTo>
                  <a:pt x="1137363" y="554998"/>
                </a:lnTo>
                <a:lnTo>
                  <a:pt x="1092684" y="614330"/>
                </a:lnTo>
                <a:lnTo>
                  <a:pt x="1043707" y="668367"/>
                </a:lnTo>
                <a:lnTo>
                  <a:pt x="990830" y="717024"/>
                </a:lnTo>
                <a:lnTo>
                  <a:pt x="934452" y="760215"/>
                </a:lnTo>
                <a:lnTo>
                  <a:pt x="874968" y="797855"/>
                </a:lnTo>
                <a:lnTo>
                  <a:pt x="812777" y="829860"/>
                </a:lnTo>
                <a:lnTo>
                  <a:pt x="748276" y="856144"/>
                </a:lnTo>
                <a:lnTo>
                  <a:pt x="681863" y="876622"/>
                </a:lnTo>
                <a:lnTo>
                  <a:pt x="613934" y="891208"/>
                </a:lnTo>
                <a:lnTo>
                  <a:pt x="544889" y="899819"/>
                </a:lnTo>
                <a:lnTo>
                  <a:pt x="475123" y="902368"/>
                </a:lnTo>
                <a:lnTo>
                  <a:pt x="716085" y="902368"/>
                </a:lnTo>
                <a:lnTo>
                  <a:pt x="756122" y="890870"/>
                </a:lnTo>
                <a:lnTo>
                  <a:pt x="801265" y="874862"/>
                </a:lnTo>
                <a:lnTo>
                  <a:pt x="845736" y="855943"/>
                </a:lnTo>
                <a:lnTo>
                  <a:pt x="889419" y="834085"/>
                </a:lnTo>
                <a:lnTo>
                  <a:pt x="952572" y="796325"/>
                </a:lnTo>
                <a:lnTo>
                  <a:pt x="1011813" y="753392"/>
                </a:lnTo>
                <a:lnTo>
                  <a:pt x="1066792" y="705654"/>
                </a:lnTo>
                <a:lnTo>
                  <a:pt x="1117164" y="653476"/>
                </a:lnTo>
                <a:lnTo>
                  <a:pt x="1162580" y="597225"/>
                </a:lnTo>
                <a:lnTo>
                  <a:pt x="1202693" y="537266"/>
                </a:lnTo>
                <a:lnTo>
                  <a:pt x="1237156" y="473965"/>
                </a:lnTo>
                <a:lnTo>
                  <a:pt x="1265622" y="407690"/>
                </a:lnTo>
                <a:lnTo>
                  <a:pt x="1287743" y="338805"/>
                </a:lnTo>
                <a:lnTo>
                  <a:pt x="1303172" y="267677"/>
                </a:lnTo>
                <a:lnTo>
                  <a:pt x="1308855" y="229499"/>
                </a:lnTo>
                <a:lnTo>
                  <a:pt x="1315506" y="160560"/>
                </a:lnTo>
                <a:lnTo>
                  <a:pt x="1316829" y="102430"/>
                </a:lnTo>
                <a:lnTo>
                  <a:pt x="1315853" y="77763"/>
                </a:lnTo>
                <a:lnTo>
                  <a:pt x="1311347" y="37911"/>
                </a:lnTo>
                <a:lnTo>
                  <a:pt x="1300366" y="3909"/>
                </a:lnTo>
                <a:lnTo>
                  <a:pt x="1296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062584" y="5474051"/>
            <a:ext cx="769620" cy="772160"/>
          </a:xfrm>
          <a:custGeom>
            <a:avLst/>
            <a:gdLst/>
            <a:ahLst/>
            <a:cxnLst/>
            <a:rect l="l" t="t" r="r" b="b"/>
            <a:pathLst>
              <a:path w="769620" h="772160">
                <a:moveTo>
                  <a:pt x="3" y="0"/>
                </a:moveTo>
                <a:lnTo>
                  <a:pt x="839" y="50197"/>
                </a:lnTo>
                <a:lnTo>
                  <a:pt x="5098" y="100729"/>
                </a:lnTo>
                <a:lnTo>
                  <a:pt x="10597" y="138765"/>
                </a:lnTo>
                <a:lnTo>
                  <a:pt x="28962" y="219356"/>
                </a:lnTo>
                <a:lnTo>
                  <a:pt x="45476" y="270084"/>
                </a:lnTo>
                <a:lnTo>
                  <a:pt x="65334" y="318932"/>
                </a:lnTo>
                <a:lnTo>
                  <a:pt x="88385" y="365806"/>
                </a:lnTo>
                <a:lnTo>
                  <a:pt x="114480" y="410615"/>
                </a:lnTo>
                <a:lnTo>
                  <a:pt x="143468" y="453265"/>
                </a:lnTo>
                <a:lnTo>
                  <a:pt x="175201" y="493665"/>
                </a:lnTo>
                <a:lnTo>
                  <a:pt x="209528" y="531721"/>
                </a:lnTo>
                <a:lnTo>
                  <a:pt x="246299" y="567342"/>
                </a:lnTo>
                <a:lnTo>
                  <a:pt x="285364" y="600435"/>
                </a:lnTo>
                <a:lnTo>
                  <a:pt x="326574" y="630907"/>
                </a:lnTo>
                <a:lnTo>
                  <a:pt x="369779" y="658666"/>
                </a:lnTo>
                <a:lnTo>
                  <a:pt x="414828" y="683619"/>
                </a:lnTo>
                <a:lnTo>
                  <a:pt x="461572" y="705675"/>
                </a:lnTo>
                <a:lnTo>
                  <a:pt x="509862" y="724739"/>
                </a:lnTo>
                <a:lnTo>
                  <a:pt x="559547" y="740721"/>
                </a:lnTo>
                <a:lnTo>
                  <a:pt x="610477" y="753528"/>
                </a:lnTo>
                <a:lnTo>
                  <a:pt x="662503" y="763066"/>
                </a:lnTo>
                <a:lnTo>
                  <a:pt x="715475" y="769244"/>
                </a:lnTo>
                <a:lnTo>
                  <a:pt x="769242" y="771969"/>
                </a:lnTo>
                <a:lnTo>
                  <a:pt x="711911" y="763192"/>
                </a:lnTo>
                <a:lnTo>
                  <a:pt x="655114" y="751468"/>
                </a:lnTo>
                <a:lnTo>
                  <a:pt x="599093" y="736764"/>
                </a:lnTo>
                <a:lnTo>
                  <a:pt x="544090" y="719048"/>
                </a:lnTo>
                <a:lnTo>
                  <a:pt x="490348" y="698289"/>
                </a:lnTo>
                <a:lnTo>
                  <a:pt x="438108" y="674454"/>
                </a:lnTo>
                <a:lnTo>
                  <a:pt x="387612" y="647512"/>
                </a:lnTo>
                <a:lnTo>
                  <a:pt x="339103" y="617431"/>
                </a:lnTo>
                <a:lnTo>
                  <a:pt x="292821" y="584179"/>
                </a:lnTo>
                <a:lnTo>
                  <a:pt x="249010" y="547724"/>
                </a:lnTo>
                <a:lnTo>
                  <a:pt x="207911" y="508034"/>
                </a:lnTo>
                <a:lnTo>
                  <a:pt x="169767" y="465077"/>
                </a:lnTo>
                <a:lnTo>
                  <a:pt x="134818" y="418822"/>
                </a:lnTo>
                <a:lnTo>
                  <a:pt x="103308" y="369237"/>
                </a:lnTo>
                <a:lnTo>
                  <a:pt x="75478" y="316289"/>
                </a:lnTo>
                <a:lnTo>
                  <a:pt x="51571" y="259947"/>
                </a:lnTo>
                <a:lnTo>
                  <a:pt x="31827" y="200179"/>
                </a:lnTo>
                <a:lnTo>
                  <a:pt x="16490" y="136953"/>
                </a:lnTo>
                <a:lnTo>
                  <a:pt x="5801" y="70237"/>
                </a:lnTo>
                <a:lnTo>
                  <a:pt x="3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59148" y="5132285"/>
            <a:ext cx="847024" cy="4871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59148" y="5132285"/>
            <a:ext cx="847024" cy="4871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59148" y="5132285"/>
            <a:ext cx="847024" cy="4871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59148" y="5132285"/>
            <a:ext cx="847024" cy="4871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83064" y="4614179"/>
            <a:ext cx="285750" cy="477520"/>
          </a:xfrm>
          <a:custGeom>
            <a:avLst/>
            <a:gdLst/>
            <a:ahLst/>
            <a:cxnLst/>
            <a:rect l="l" t="t" r="r" b="b"/>
            <a:pathLst>
              <a:path w="285750" h="477520">
                <a:moveTo>
                  <a:pt x="142967" y="0"/>
                </a:moveTo>
                <a:lnTo>
                  <a:pt x="125487" y="36954"/>
                </a:lnTo>
                <a:lnTo>
                  <a:pt x="108805" y="71209"/>
                </a:lnTo>
                <a:lnTo>
                  <a:pt x="84831" y="118712"/>
                </a:lnTo>
                <a:lnTo>
                  <a:pt x="42985" y="198702"/>
                </a:lnTo>
                <a:lnTo>
                  <a:pt x="36646" y="210934"/>
                </a:lnTo>
                <a:lnTo>
                  <a:pt x="15259" y="256743"/>
                </a:lnTo>
                <a:lnTo>
                  <a:pt x="1771" y="305382"/>
                </a:lnTo>
                <a:lnTo>
                  <a:pt x="0" y="329524"/>
                </a:lnTo>
                <a:lnTo>
                  <a:pt x="719" y="344611"/>
                </a:lnTo>
                <a:lnTo>
                  <a:pt x="10977" y="386821"/>
                </a:lnTo>
                <a:lnTo>
                  <a:pt x="31924" y="423028"/>
                </a:lnTo>
                <a:lnTo>
                  <a:pt x="61686" y="451397"/>
                </a:lnTo>
                <a:lnTo>
                  <a:pt x="98385" y="470092"/>
                </a:lnTo>
                <a:lnTo>
                  <a:pt x="140147" y="477278"/>
                </a:lnTo>
                <a:lnTo>
                  <a:pt x="142827" y="477304"/>
                </a:lnTo>
                <a:lnTo>
                  <a:pt x="157367" y="476557"/>
                </a:lnTo>
                <a:lnTo>
                  <a:pt x="198199" y="465941"/>
                </a:lnTo>
                <a:lnTo>
                  <a:pt x="233359" y="444281"/>
                </a:lnTo>
                <a:lnTo>
                  <a:pt x="260930" y="413530"/>
                </a:lnTo>
                <a:lnTo>
                  <a:pt x="278998" y="375643"/>
                </a:lnTo>
                <a:lnTo>
                  <a:pt x="285648" y="332575"/>
                </a:lnTo>
                <a:lnTo>
                  <a:pt x="285006" y="319444"/>
                </a:lnTo>
                <a:lnTo>
                  <a:pt x="270831" y="267959"/>
                </a:lnTo>
                <a:lnTo>
                  <a:pt x="254144" y="231907"/>
                </a:lnTo>
                <a:lnTo>
                  <a:pt x="223277" y="174671"/>
                </a:lnTo>
                <a:lnTo>
                  <a:pt x="217206" y="163461"/>
                </a:lnTo>
                <a:lnTo>
                  <a:pt x="195264" y="121536"/>
                </a:lnTo>
                <a:lnTo>
                  <a:pt x="177875" y="85228"/>
                </a:lnTo>
                <a:lnTo>
                  <a:pt x="157857" y="39024"/>
                </a:lnTo>
                <a:lnTo>
                  <a:pt x="144727" y="4898"/>
                </a:lnTo>
                <a:lnTo>
                  <a:pt x="142967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084203" y="4617186"/>
            <a:ext cx="283387" cy="4731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084203" y="4617186"/>
            <a:ext cx="283387" cy="4731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04244" y="4624730"/>
            <a:ext cx="204611" cy="3826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04244" y="4624730"/>
            <a:ext cx="204611" cy="3826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04244" y="4624730"/>
            <a:ext cx="204611" cy="3826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97146" y="4634979"/>
            <a:ext cx="125095" cy="285115"/>
          </a:xfrm>
          <a:custGeom>
            <a:avLst/>
            <a:gdLst/>
            <a:ahLst/>
            <a:cxnLst/>
            <a:rect l="l" t="t" r="r" b="b"/>
            <a:pathLst>
              <a:path w="125095" h="285114">
                <a:moveTo>
                  <a:pt x="124739" y="0"/>
                </a:moveTo>
                <a:lnTo>
                  <a:pt x="107409" y="41734"/>
                </a:lnTo>
                <a:lnTo>
                  <a:pt x="84377" y="87953"/>
                </a:lnTo>
                <a:lnTo>
                  <a:pt x="58995" y="135991"/>
                </a:lnTo>
                <a:lnTo>
                  <a:pt x="50592" y="151947"/>
                </a:lnTo>
                <a:lnTo>
                  <a:pt x="27291" y="198267"/>
                </a:lnTo>
                <a:lnTo>
                  <a:pt x="9464" y="240190"/>
                </a:lnTo>
                <a:lnTo>
                  <a:pt x="0" y="284645"/>
                </a:lnTo>
                <a:lnTo>
                  <a:pt x="1050" y="274710"/>
                </a:lnTo>
                <a:lnTo>
                  <a:pt x="3517" y="263535"/>
                </a:lnTo>
                <a:lnTo>
                  <a:pt x="17968" y="223888"/>
                </a:lnTo>
                <a:lnTo>
                  <a:pt x="39947" y="177809"/>
                </a:lnTo>
                <a:lnTo>
                  <a:pt x="74185" y="112486"/>
                </a:lnTo>
                <a:lnTo>
                  <a:pt x="82658" y="96336"/>
                </a:lnTo>
                <a:lnTo>
                  <a:pt x="105546" y="50418"/>
                </a:lnTo>
                <a:lnTo>
                  <a:pt x="121589" y="11053"/>
                </a:lnTo>
                <a:lnTo>
                  <a:pt x="124739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86499" y="4956476"/>
            <a:ext cx="142240" cy="132080"/>
          </a:xfrm>
          <a:custGeom>
            <a:avLst/>
            <a:gdLst/>
            <a:ahLst/>
            <a:cxnLst/>
            <a:rect l="l" t="t" r="r" b="b"/>
            <a:pathLst>
              <a:path w="142239" h="132079">
                <a:moveTo>
                  <a:pt x="0" y="0"/>
                </a:moveTo>
                <a:lnTo>
                  <a:pt x="11636" y="47315"/>
                </a:lnTo>
                <a:lnTo>
                  <a:pt x="33270" y="81770"/>
                </a:lnTo>
                <a:lnTo>
                  <a:pt x="63594" y="108272"/>
                </a:lnTo>
                <a:lnTo>
                  <a:pt x="100441" y="125485"/>
                </a:lnTo>
                <a:lnTo>
                  <a:pt x="141645" y="132075"/>
                </a:lnTo>
                <a:lnTo>
                  <a:pt x="128329" y="129938"/>
                </a:lnTo>
                <a:lnTo>
                  <a:pt x="115185" y="126928"/>
                </a:lnTo>
                <a:lnTo>
                  <a:pt x="77691" y="112540"/>
                </a:lnTo>
                <a:lnTo>
                  <a:pt x="45010" y="89863"/>
                </a:lnTo>
                <a:lnTo>
                  <a:pt x="19593" y="58575"/>
                </a:lnTo>
                <a:lnTo>
                  <a:pt x="3890" y="18352"/>
                </a:lnTo>
                <a:lnTo>
                  <a:pt x="1237" y="2904"/>
                </a:lnTo>
                <a:lnTo>
                  <a:pt x="0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12914" y="4936176"/>
            <a:ext cx="27825" cy="672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12914" y="4936176"/>
            <a:ext cx="27825" cy="672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12880" y="4707420"/>
            <a:ext cx="87249" cy="27161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12880" y="4707420"/>
            <a:ext cx="87249" cy="2716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12880" y="4707420"/>
            <a:ext cx="87249" cy="2716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57512" y="4932803"/>
            <a:ext cx="203835" cy="151130"/>
          </a:xfrm>
          <a:custGeom>
            <a:avLst/>
            <a:gdLst/>
            <a:ahLst/>
            <a:cxnLst/>
            <a:rect l="l" t="t" r="r" b="b"/>
            <a:pathLst>
              <a:path w="203835" h="151129">
                <a:moveTo>
                  <a:pt x="0" y="127243"/>
                </a:moveTo>
                <a:lnTo>
                  <a:pt x="39915" y="147185"/>
                </a:lnTo>
                <a:lnTo>
                  <a:pt x="76676" y="151007"/>
                </a:lnTo>
                <a:lnTo>
                  <a:pt x="89493" y="149901"/>
                </a:lnTo>
                <a:lnTo>
                  <a:pt x="102362" y="147526"/>
                </a:lnTo>
                <a:lnTo>
                  <a:pt x="107050" y="146171"/>
                </a:lnTo>
                <a:lnTo>
                  <a:pt x="67102" y="146171"/>
                </a:lnTo>
                <a:lnTo>
                  <a:pt x="55650" y="145653"/>
                </a:lnTo>
                <a:lnTo>
                  <a:pt x="44221" y="144093"/>
                </a:lnTo>
                <a:lnTo>
                  <a:pt x="32878" y="141483"/>
                </a:lnTo>
                <a:lnTo>
                  <a:pt x="21685" y="137810"/>
                </a:lnTo>
                <a:lnTo>
                  <a:pt x="10704" y="133067"/>
                </a:lnTo>
                <a:lnTo>
                  <a:pt x="0" y="127243"/>
                </a:lnTo>
                <a:close/>
              </a:path>
              <a:path w="203835" h="151129">
                <a:moveTo>
                  <a:pt x="200732" y="0"/>
                </a:moveTo>
                <a:lnTo>
                  <a:pt x="199164" y="844"/>
                </a:lnTo>
                <a:lnTo>
                  <a:pt x="197855" y="5843"/>
                </a:lnTo>
                <a:lnTo>
                  <a:pt x="197141" y="15239"/>
                </a:lnTo>
                <a:lnTo>
                  <a:pt x="197050" y="19981"/>
                </a:lnTo>
                <a:lnTo>
                  <a:pt x="195725" y="35647"/>
                </a:lnTo>
                <a:lnTo>
                  <a:pt x="183190" y="74674"/>
                </a:lnTo>
                <a:lnTo>
                  <a:pt x="160715" y="105559"/>
                </a:lnTo>
                <a:lnTo>
                  <a:pt x="122478" y="133473"/>
                </a:lnTo>
                <a:lnTo>
                  <a:pt x="78513" y="145656"/>
                </a:lnTo>
                <a:lnTo>
                  <a:pt x="67102" y="146171"/>
                </a:lnTo>
                <a:lnTo>
                  <a:pt x="107050" y="146171"/>
                </a:lnTo>
                <a:lnTo>
                  <a:pt x="152031" y="123153"/>
                </a:lnTo>
                <a:lnTo>
                  <a:pt x="180006" y="94793"/>
                </a:lnTo>
                <a:lnTo>
                  <a:pt x="200678" y="49649"/>
                </a:lnTo>
                <a:lnTo>
                  <a:pt x="203625" y="19981"/>
                </a:lnTo>
                <a:lnTo>
                  <a:pt x="203300" y="9810"/>
                </a:lnTo>
                <a:lnTo>
                  <a:pt x="202223" y="3069"/>
                </a:lnTo>
                <a:lnTo>
                  <a:pt x="200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93742" y="4955766"/>
            <a:ext cx="120014" cy="116839"/>
          </a:xfrm>
          <a:custGeom>
            <a:avLst/>
            <a:gdLst/>
            <a:ahLst/>
            <a:cxnLst/>
            <a:rect l="l" t="t" r="r" b="b"/>
            <a:pathLst>
              <a:path w="120014" h="116839">
                <a:moveTo>
                  <a:pt x="0" y="0"/>
                </a:moveTo>
                <a:lnTo>
                  <a:pt x="11602" y="44741"/>
                </a:lnTo>
                <a:lnTo>
                  <a:pt x="34695" y="78038"/>
                </a:lnTo>
                <a:lnTo>
                  <a:pt x="67084" y="101996"/>
                </a:lnTo>
                <a:lnTo>
                  <a:pt x="105994" y="114905"/>
                </a:lnTo>
                <a:lnTo>
                  <a:pt x="119933" y="116457"/>
                </a:lnTo>
                <a:lnTo>
                  <a:pt x="107396" y="114243"/>
                </a:lnTo>
                <a:lnTo>
                  <a:pt x="94923" y="110990"/>
                </a:lnTo>
                <a:lnTo>
                  <a:pt x="59259" y="94830"/>
                </a:lnTo>
                <a:lnTo>
                  <a:pt x="29092" y="68739"/>
                </a:lnTo>
                <a:lnTo>
                  <a:pt x="8107" y="32291"/>
                </a:lnTo>
                <a:lnTo>
                  <a:pt x="1039" y="2027"/>
                </a:lnTo>
                <a:lnTo>
                  <a:pt x="0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471017" y="4843145"/>
            <a:ext cx="85725" cy="144780"/>
          </a:xfrm>
          <a:custGeom>
            <a:avLst/>
            <a:gdLst/>
            <a:ahLst/>
            <a:cxnLst/>
            <a:rect l="l" t="t" r="r" b="b"/>
            <a:pathLst>
              <a:path w="85725" h="144779">
                <a:moveTo>
                  <a:pt x="43192" y="0"/>
                </a:moveTo>
                <a:lnTo>
                  <a:pt x="23928" y="39070"/>
                </a:lnTo>
                <a:lnTo>
                  <a:pt x="7962" y="69634"/>
                </a:lnTo>
                <a:lnTo>
                  <a:pt x="3568" y="79832"/>
                </a:lnTo>
                <a:lnTo>
                  <a:pt x="1955" y="84391"/>
                </a:lnTo>
                <a:lnTo>
                  <a:pt x="304" y="92824"/>
                </a:lnTo>
                <a:lnTo>
                  <a:pt x="115" y="95082"/>
                </a:lnTo>
                <a:lnTo>
                  <a:pt x="0" y="100164"/>
                </a:lnTo>
                <a:lnTo>
                  <a:pt x="2330" y="114475"/>
                </a:lnTo>
                <a:lnTo>
                  <a:pt x="8805" y="126820"/>
                </a:lnTo>
                <a:lnTo>
                  <a:pt x="18644" y="136408"/>
                </a:lnTo>
                <a:lnTo>
                  <a:pt x="31071" y="142445"/>
                </a:lnTo>
                <a:lnTo>
                  <a:pt x="43154" y="144195"/>
                </a:lnTo>
                <a:lnTo>
                  <a:pt x="57176" y="141818"/>
                </a:lnTo>
                <a:lnTo>
                  <a:pt x="69275" y="135215"/>
                </a:lnTo>
                <a:lnTo>
                  <a:pt x="78673" y="125177"/>
                </a:lnTo>
                <a:lnTo>
                  <a:pt x="84593" y="112497"/>
                </a:lnTo>
                <a:lnTo>
                  <a:pt x="85183" y="95082"/>
                </a:lnTo>
                <a:lnTo>
                  <a:pt x="83507" y="85179"/>
                </a:lnTo>
                <a:lnTo>
                  <a:pt x="77879" y="72258"/>
                </a:lnTo>
                <a:lnTo>
                  <a:pt x="72536" y="62060"/>
                </a:lnTo>
                <a:lnTo>
                  <a:pt x="66246" y="50536"/>
                </a:lnTo>
                <a:lnTo>
                  <a:pt x="60425" y="39534"/>
                </a:lnTo>
                <a:lnTo>
                  <a:pt x="54129" y="26487"/>
                </a:lnTo>
                <a:lnTo>
                  <a:pt x="49028" y="14977"/>
                </a:lnTo>
                <a:lnTo>
                  <a:pt x="44767" y="4269"/>
                </a:lnTo>
                <a:lnTo>
                  <a:pt x="43192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71363" y="4844059"/>
            <a:ext cx="85610" cy="14292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71363" y="4844059"/>
            <a:ext cx="85610" cy="1429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77545" y="4846332"/>
            <a:ext cx="61466" cy="1156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77545" y="4846332"/>
            <a:ext cx="61466" cy="1156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477545" y="4846332"/>
            <a:ext cx="61466" cy="1156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475274" y="4852985"/>
            <a:ext cx="36830" cy="82550"/>
          </a:xfrm>
          <a:custGeom>
            <a:avLst/>
            <a:gdLst/>
            <a:ahLst/>
            <a:cxnLst/>
            <a:rect l="l" t="t" r="r" b="b"/>
            <a:pathLst>
              <a:path w="36829" h="82550">
                <a:moveTo>
                  <a:pt x="36659" y="0"/>
                </a:moveTo>
                <a:lnTo>
                  <a:pt x="32207" y="10431"/>
                </a:lnTo>
                <a:lnTo>
                  <a:pt x="26089" y="22450"/>
                </a:lnTo>
                <a:lnTo>
                  <a:pt x="19148" y="35343"/>
                </a:lnTo>
                <a:lnTo>
                  <a:pt x="12226" y="48394"/>
                </a:lnTo>
                <a:lnTo>
                  <a:pt x="6167" y="60890"/>
                </a:lnTo>
                <a:lnTo>
                  <a:pt x="1811" y="72116"/>
                </a:lnTo>
                <a:lnTo>
                  <a:pt x="2" y="81358"/>
                </a:lnTo>
                <a:lnTo>
                  <a:pt x="0" y="82433"/>
                </a:lnTo>
                <a:lnTo>
                  <a:pt x="1824" y="73472"/>
                </a:lnTo>
                <a:lnTo>
                  <a:pt x="6233" y="62265"/>
                </a:lnTo>
                <a:lnTo>
                  <a:pt x="12360" y="49596"/>
                </a:lnTo>
                <a:lnTo>
                  <a:pt x="26288" y="23012"/>
                </a:lnTo>
                <a:lnTo>
                  <a:pt x="32352" y="10667"/>
                </a:lnTo>
                <a:lnTo>
                  <a:pt x="36659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472059" y="494654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26190" y="36408"/>
                </a:lnTo>
                <a:lnTo>
                  <a:pt x="39552" y="39724"/>
                </a:lnTo>
                <a:lnTo>
                  <a:pt x="27660" y="36477"/>
                </a:lnTo>
                <a:lnTo>
                  <a:pt x="16456" y="29953"/>
                </a:lnTo>
                <a:lnTo>
                  <a:pt x="7262" y="20016"/>
                </a:lnTo>
                <a:lnTo>
                  <a:pt x="1403" y="6530"/>
                </a:lnTo>
                <a:lnTo>
                  <a:pt x="0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80002" y="4940388"/>
            <a:ext cx="9382" cy="2034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480002" y="4940388"/>
            <a:ext cx="9382" cy="2034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480037" y="4871313"/>
            <a:ext cx="26352" cy="8205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480037" y="4871313"/>
            <a:ext cx="26352" cy="820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80037" y="4871313"/>
            <a:ext cx="26352" cy="820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00463" y="4939626"/>
            <a:ext cx="54610" cy="45720"/>
          </a:xfrm>
          <a:custGeom>
            <a:avLst/>
            <a:gdLst/>
            <a:ahLst/>
            <a:cxnLst/>
            <a:rect l="l" t="t" r="r" b="b"/>
            <a:pathLst>
              <a:path w="54610" h="45720">
                <a:moveTo>
                  <a:pt x="0" y="41568"/>
                </a:moveTo>
                <a:lnTo>
                  <a:pt x="7068" y="45185"/>
                </a:lnTo>
                <a:lnTo>
                  <a:pt x="20330" y="45155"/>
                </a:lnTo>
                <a:lnTo>
                  <a:pt x="22646" y="43955"/>
                </a:lnTo>
                <a:lnTo>
                  <a:pt x="11556" y="43955"/>
                </a:lnTo>
                <a:lnTo>
                  <a:pt x="0" y="41568"/>
                </a:lnTo>
                <a:close/>
              </a:path>
              <a:path w="54610" h="45720">
                <a:moveTo>
                  <a:pt x="31444" y="39395"/>
                </a:moveTo>
                <a:lnTo>
                  <a:pt x="23048" y="42864"/>
                </a:lnTo>
                <a:lnTo>
                  <a:pt x="11556" y="43955"/>
                </a:lnTo>
                <a:lnTo>
                  <a:pt x="22646" y="43955"/>
                </a:lnTo>
                <a:lnTo>
                  <a:pt x="31444" y="39395"/>
                </a:lnTo>
                <a:close/>
              </a:path>
              <a:path w="54610" h="45720">
                <a:moveTo>
                  <a:pt x="34485" y="37819"/>
                </a:moveTo>
                <a:lnTo>
                  <a:pt x="31444" y="39395"/>
                </a:lnTo>
                <a:lnTo>
                  <a:pt x="33720" y="38455"/>
                </a:lnTo>
                <a:lnTo>
                  <a:pt x="34485" y="37819"/>
                </a:lnTo>
                <a:close/>
              </a:path>
              <a:path w="54610" h="45720">
                <a:moveTo>
                  <a:pt x="53280" y="0"/>
                </a:moveTo>
                <a:lnTo>
                  <a:pt x="52595" y="5656"/>
                </a:lnTo>
                <a:lnTo>
                  <a:pt x="52608" y="11892"/>
                </a:lnTo>
                <a:lnTo>
                  <a:pt x="50068" y="19270"/>
                </a:lnTo>
                <a:lnTo>
                  <a:pt x="49585" y="20337"/>
                </a:lnTo>
                <a:lnTo>
                  <a:pt x="42818" y="30892"/>
                </a:lnTo>
                <a:lnTo>
                  <a:pt x="34485" y="37819"/>
                </a:lnTo>
                <a:lnTo>
                  <a:pt x="36526" y="36762"/>
                </a:lnTo>
                <a:lnTo>
                  <a:pt x="46764" y="28174"/>
                </a:lnTo>
                <a:lnTo>
                  <a:pt x="52314" y="19209"/>
                </a:lnTo>
                <a:lnTo>
                  <a:pt x="54112" y="4258"/>
                </a:lnTo>
                <a:lnTo>
                  <a:pt x="53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474251" y="4946337"/>
            <a:ext cx="27940" cy="34290"/>
          </a:xfrm>
          <a:custGeom>
            <a:avLst/>
            <a:gdLst/>
            <a:ahLst/>
            <a:cxnLst/>
            <a:rect l="l" t="t" r="r" b="b"/>
            <a:pathLst>
              <a:path w="27939" h="34289">
                <a:moveTo>
                  <a:pt x="16534" y="28378"/>
                </a:moveTo>
                <a:lnTo>
                  <a:pt x="18869" y="30424"/>
                </a:lnTo>
                <a:lnTo>
                  <a:pt x="27653" y="33736"/>
                </a:lnTo>
                <a:lnTo>
                  <a:pt x="16534" y="28378"/>
                </a:lnTo>
                <a:close/>
              </a:path>
              <a:path w="27939" h="34289">
                <a:moveTo>
                  <a:pt x="12820" y="25125"/>
                </a:moveTo>
                <a:lnTo>
                  <a:pt x="15467" y="27864"/>
                </a:lnTo>
                <a:lnTo>
                  <a:pt x="16534" y="28378"/>
                </a:lnTo>
                <a:lnTo>
                  <a:pt x="12820" y="25125"/>
                </a:lnTo>
                <a:close/>
              </a:path>
              <a:path w="27939" h="34289">
                <a:moveTo>
                  <a:pt x="8471" y="20623"/>
                </a:moveTo>
                <a:lnTo>
                  <a:pt x="9154" y="21912"/>
                </a:lnTo>
                <a:lnTo>
                  <a:pt x="12820" y="25125"/>
                </a:lnTo>
                <a:lnTo>
                  <a:pt x="8471" y="20623"/>
                </a:lnTo>
                <a:close/>
              </a:path>
              <a:path w="27939" h="34289">
                <a:moveTo>
                  <a:pt x="2180" y="8735"/>
                </a:moveTo>
                <a:lnTo>
                  <a:pt x="6150" y="18220"/>
                </a:lnTo>
                <a:lnTo>
                  <a:pt x="8471" y="20623"/>
                </a:lnTo>
                <a:lnTo>
                  <a:pt x="2180" y="8735"/>
                </a:lnTo>
                <a:close/>
              </a:path>
              <a:path w="27939" h="34289">
                <a:moveTo>
                  <a:pt x="1778" y="7775"/>
                </a:moveTo>
                <a:lnTo>
                  <a:pt x="1859" y="8129"/>
                </a:lnTo>
                <a:lnTo>
                  <a:pt x="2180" y="8735"/>
                </a:lnTo>
                <a:lnTo>
                  <a:pt x="1778" y="7775"/>
                </a:lnTo>
                <a:close/>
              </a:path>
              <a:path w="27939" h="34289">
                <a:moveTo>
                  <a:pt x="0" y="0"/>
                </a:moveTo>
                <a:lnTo>
                  <a:pt x="253" y="2755"/>
                </a:lnTo>
                <a:lnTo>
                  <a:pt x="825" y="5499"/>
                </a:lnTo>
                <a:lnTo>
                  <a:pt x="1778" y="7775"/>
                </a:lnTo>
                <a:lnTo>
                  <a:pt x="0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03604" y="4296803"/>
            <a:ext cx="165100" cy="275590"/>
          </a:xfrm>
          <a:custGeom>
            <a:avLst/>
            <a:gdLst/>
            <a:ahLst/>
            <a:cxnLst/>
            <a:rect l="l" t="t" r="r" b="b"/>
            <a:pathLst>
              <a:path w="165100" h="275589">
                <a:moveTo>
                  <a:pt x="82542" y="0"/>
                </a:moveTo>
                <a:lnTo>
                  <a:pt x="65423" y="35822"/>
                </a:lnTo>
                <a:lnTo>
                  <a:pt x="47030" y="72287"/>
                </a:lnTo>
                <a:lnTo>
                  <a:pt x="22827" y="118566"/>
                </a:lnTo>
                <a:lnTo>
                  <a:pt x="17084" y="129861"/>
                </a:lnTo>
                <a:lnTo>
                  <a:pt x="720" y="179347"/>
                </a:lnTo>
                <a:lnTo>
                  <a:pt x="0" y="190099"/>
                </a:lnTo>
                <a:lnTo>
                  <a:pt x="1229" y="205055"/>
                </a:lnTo>
                <a:lnTo>
                  <a:pt x="18037" y="243730"/>
                </a:lnTo>
                <a:lnTo>
                  <a:pt x="50166" y="268880"/>
                </a:lnTo>
                <a:lnTo>
                  <a:pt x="82466" y="275602"/>
                </a:lnTo>
                <a:lnTo>
                  <a:pt x="96853" y="274325"/>
                </a:lnTo>
                <a:lnTo>
                  <a:pt x="134294" y="256905"/>
                </a:lnTo>
                <a:lnTo>
                  <a:pt x="158679" y="223661"/>
                </a:lnTo>
                <a:lnTo>
                  <a:pt x="164841" y="195601"/>
                </a:lnTo>
                <a:lnTo>
                  <a:pt x="164003" y="181302"/>
                </a:lnTo>
                <a:lnTo>
                  <a:pt x="146989" y="134266"/>
                </a:lnTo>
                <a:lnTo>
                  <a:pt x="127637" y="98496"/>
                </a:lnTo>
                <a:lnTo>
                  <a:pt x="121794" y="87628"/>
                </a:lnTo>
                <a:lnTo>
                  <a:pt x="100394" y="44219"/>
                </a:lnTo>
                <a:lnTo>
                  <a:pt x="85875" y="9056"/>
                </a:lnTo>
                <a:lnTo>
                  <a:pt x="82542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04257" y="4298531"/>
            <a:ext cx="163626" cy="2732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04257" y="4298531"/>
            <a:ext cx="163626" cy="2732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015839" y="4302899"/>
            <a:ext cx="118125" cy="22096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015839" y="4302899"/>
            <a:ext cx="118125" cy="2209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15839" y="4302899"/>
            <a:ext cx="118125" cy="2209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11718" y="4309931"/>
            <a:ext cx="71755" cy="163830"/>
          </a:xfrm>
          <a:custGeom>
            <a:avLst/>
            <a:gdLst/>
            <a:ahLst/>
            <a:cxnLst/>
            <a:rect l="l" t="t" r="r" b="b"/>
            <a:pathLst>
              <a:path w="71754" h="163829">
                <a:moveTo>
                  <a:pt x="71755" y="0"/>
                </a:moveTo>
                <a:lnTo>
                  <a:pt x="50180" y="47079"/>
                </a:lnTo>
                <a:lnTo>
                  <a:pt x="29540" y="86081"/>
                </a:lnTo>
                <a:lnTo>
                  <a:pt x="22903" y="98906"/>
                </a:lnTo>
                <a:lnTo>
                  <a:pt x="6597" y="134545"/>
                </a:lnTo>
                <a:lnTo>
                  <a:pt x="0" y="162468"/>
                </a:lnTo>
                <a:lnTo>
                  <a:pt x="12" y="163241"/>
                </a:lnTo>
                <a:lnTo>
                  <a:pt x="1116" y="154907"/>
                </a:lnTo>
                <a:lnTo>
                  <a:pt x="3789" y="145202"/>
                </a:lnTo>
                <a:lnTo>
                  <a:pt x="18849" y="110010"/>
                </a:lnTo>
                <a:lnTo>
                  <a:pt x="46479" y="56925"/>
                </a:lnTo>
                <a:lnTo>
                  <a:pt x="53149" y="43985"/>
                </a:lnTo>
                <a:lnTo>
                  <a:pt x="59250" y="31608"/>
                </a:lnTo>
                <a:lnTo>
                  <a:pt x="64543" y="20008"/>
                </a:lnTo>
                <a:lnTo>
                  <a:pt x="68791" y="9401"/>
                </a:lnTo>
                <a:lnTo>
                  <a:pt x="71755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005578" y="4489490"/>
            <a:ext cx="80645" cy="81280"/>
          </a:xfrm>
          <a:custGeom>
            <a:avLst/>
            <a:gdLst/>
            <a:ahLst/>
            <a:cxnLst/>
            <a:rect l="l" t="t" r="r" b="b"/>
            <a:pathLst>
              <a:path w="80645" h="81279">
                <a:moveTo>
                  <a:pt x="146" y="0"/>
                </a:moveTo>
                <a:lnTo>
                  <a:pt x="12115" y="42511"/>
                </a:lnTo>
                <a:lnTo>
                  <a:pt x="41119" y="70147"/>
                </a:lnTo>
                <a:lnTo>
                  <a:pt x="80606" y="81190"/>
                </a:lnTo>
                <a:lnTo>
                  <a:pt x="67603" y="78720"/>
                </a:lnTo>
                <a:lnTo>
                  <a:pt x="54943" y="74696"/>
                </a:lnTo>
                <a:lnTo>
                  <a:pt x="21908" y="52945"/>
                </a:lnTo>
                <a:lnTo>
                  <a:pt x="2335" y="15910"/>
                </a:lnTo>
                <a:lnTo>
                  <a:pt x="146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20538" y="4482668"/>
            <a:ext cx="18148" cy="3886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20538" y="4482668"/>
            <a:ext cx="18148" cy="3886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020805" y="4350639"/>
            <a:ext cx="50393" cy="1568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020805" y="4350639"/>
            <a:ext cx="50393" cy="1568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20805" y="4350639"/>
            <a:ext cx="50393" cy="1568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44821" y="4481753"/>
            <a:ext cx="118745" cy="86360"/>
          </a:xfrm>
          <a:custGeom>
            <a:avLst/>
            <a:gdLst/>
            <a:ahLst/>
            <a:cxnLst/>
            <a:rect l="l" t="t" r="r" b="b"/>
            <a:pathLst>
              <a:path w="118745" h="86360">
                <a:moveTo>
                  <a:pt x="0" y="71402"/>
                </a:moveTo>
                <a:lnTo>
                  <a:pt x="9401" y="77781"/>
                </a:lnTo>
                <a:lnTo>
                  <a:pt x="20132" y="82448"/>
                </a:lnTo>
                <a:lnTo>
                  <a:pt x="31841" y="85288"/>
                </a:lnTo>
                <a:lnTo>
                  <a:pt x="44176" y="86185"/>
                </a:lnTo>
                <a:lnTo>
                  <a:pt x="56783" y="85026"/>
                </a:lnTo>
                <a:lnTo>
                  <a:pt x="62943" y="83389"/>
                </a:lnTo>
                <a:lnTo>
                  <a:pt x="45242" y="83389"/>
                </a:lnTo>
                <a:lnTo>
                  <a:pt x="33681" y="83164"/>
                </a:lnTo>
                <a:lnTo>
                  <a:pt x="22153" y="81117"/>
                </a:lnTo>
                <a:lnTo>
                  <a:pt x="10859" y="77209"/>
                </a:lnTo>
                <a:lnTo>
                  <a:pt x="0" y="71402"/>
                </a:lnTo>
                <a:close/>
              </a:path>
              <a:path w="118745" h="86360">
                <a:moveTo>
                  <a:pt x="116567" y="0"/>
                </a:moveTo>
                <a:lnTo>
                  <a:pt x="115690" y="5965"/>
                </a:lnTo>
                <a:lnTo>
                  <a:pt x="115570" y="10265"/>
                </a:lnTo>
                <a:lnTo>
                  <a:pt x="113492" y="26170"/>
                </a:lnTo>
                <a:lnTo>
                  <a:pt x="87814" y="66838"/>
                </a:lnTo>
                <a:lnTo>
                  <a:pt x="45242" y="83389"/>
                </a:lnTo>
                <a:lnTo>
                  <a:pt x="62943" y="83389"/>
                </a:lnTo>
                <a:lnTo>
                  <a:pt x="104018" y="55307"/>
                </a:lnTo>
                <a:lnTo>
                  <a:pt x="118163" y="17606"/>
                </a:lnTo>
                <a:lnTo>
                  <a:pt x="118616" y="5965"/>
                </a:lnTo>
                <a:lnTo>
                  <a:pt x="117818" y="13"/>
                </a:lnTo>
                <a:lnTo>
                  <a:pt x="116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09762" y="4494046"/>
            <a:ext cx="70485" cy="67310"/>
          </a:xfrm>
          <a:custGeom>
            <a:avLst/>
            <a:gdLst/>
            <a:ahLst/>
            <a:cxnLst/>
            <a:rect l="l" t="t" r="r" b="b"/>
            <a:pathLst>
              <a:path w="70485" h="67310">
                <a:moveTo>
                  <a:pt x="0" y="0"/>
                </a:moveTo>
                <a:lnTo>
                  <a:pt x="21105" y="46131"/>
                </a:lnTo>
                <a:lnTo>
                  <a:pt x="56417" y="65395"/>
                </a:lnTo>
                <a:lnTo>
                  <a:pt x="70256" y="67294"/>
                </a:lnTo>
                <a:lnTo>
                  <a:pt x="57495" y="64708"/>
                </a:lnTo>
                <a:lnTo>
                  <a:pt x="45095" y="60331"/>
                </a:lnTo>
                <a:lnTo>
                  <a:pt x="13952" y="35990"/>
                </a:lnTo>
                <a:lnTo>
                  <a:pt x="2120" y="9950"/>
                </a:lnTo>
                <a:lnTo>
                  <a:pt x="0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96855" y="4909577"/>
            <a:ext cx="153035" cy="256540"/>
          </a:xfrm>
          <a:custGeom>
            <a:avLst/>
            <a:gdLst/>
            <a:ahLst/>
            <a:cxnLst/>
            <a:rect l="l" t="t" r="r" b="b"/>
            <a:pathLst>
              <a:path w="153035" h="256539">
                <a:moveTo>
                  <a:pt x="76819" y="0"/>
                </a:moveTo>
                <a:lnTo>
                  <a:pt x="59715" y="35714"/>
                </a:lnTo>
                <a:lnTo>
                  <a:pt x="41899" y="70901"/>
                </a:lnTo>
                <a:lnTo>
                  <a:pt x="24793" y="103497"/>
                </a:lnTo>
                <a:lnTo>
                  <a:pt x="18829" y="114985"/>
                </a:lnTo>
                <a:lnTo>
                  <a:pt x="3390" y="151932"/>
                </a:lnTo>
                <a:lnTo>
                  <a:pt x="0" y="177372"/>
                </a:lnTo>
                <a:lnTo>
                  <a:pt x="1328" y="192190"/>
                </a:lnTo>
                <a:lnTo>
                  <a:pt x="19332" y="229970"/>
                </a:lnTo>
                <a:lnTo>
                  <a:pt x="53271" y="252699"/>
                </a:lnTo>
                <a:lnTo>
                  <a:pt x="76743" y="256438"/>
                </a:lnTo>
                <a:lnTo>
                  <a:pt x="91103" y="255068"/>
                </a:lnTo>
                <a:lnTo>
                  <a:pt x="127859" y="236528"/>
                </a:lnTo>
                <a:lnTo>
                  <a:pt x="149967" y="201607"/>
                </a:lnTo>
                <a:lnTo>
                  <a:pt x="152933" y="187497"/>
                </a:lnTo>
                <a:lnTo>
                  <a:pt x="152546" y="171384"/>
                </a:lnTo>
                <a:lnTo>
                  <a:pt x="136557" y="124538"/>
                </a:lnTo>
                <a:lnTo>
                  <a:pt x="117673" y="89610"/>
                </a:lnTo>
                <a:lnTo>
                  <a:pt x="111911" y="78845"/>
                </a:lnTo>
                <a:lnTo>
                  <a:pt x="94478" y="43290"/>
                </a:lnTo>
                <a:lnTo>
                  <a:pt x="80392" y="9700"/>
                </a:lnTo>
                <a:lnTo>
                  <a:pt x="76819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97461" y="4911191"/>
            <a:ext cx="149390" cy="25420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97461" y="4911191"/>
            <a:ext cx="149390" cy="2542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08243" y="4915243"/>
            <a:ext cx="109917" cy="205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08243" y="4915243"/>
            <a:ext cx="109917" cy="2056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08243" y="4915243"/>
            <a:ext cx="109917" cy="2056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04411" y="4922023"/>
            <a:ext cx="67310" cy="151765"/>
          </a:xfrm>
          <a:custGeom>
            <a:avLst/>
            <a:gdLst/>
            <a:ahLst/>
            <a:cxnLst/>
            <a:rect l="l" t="t" r="r" b="b"/>
            <a:pathLst>
              <a:path w="67310" h="151764">
                <a:moveTo>
                  <a:pt x="66710" y="0"/>
                </a:moveTo>
                <a:lnTo>
                  <a:pt x="44772" y="47295"/>
                </a:lnTo>
                <a:lnTo>
                  <a:pt x="30941" y="73338"/>
                </a:lnTo>
                <a:lnTo>
                  <a:pt x="24143" y="86286"/>
                </a:lnTo>
                <a:lnTo>
                  <a:pt x="7077" y="122538"/>
                </a:lnTo>
                <a:lnTo>
                  <a:pt x="0" y="150873"/>
                </a:lnTo>
                <a:lnTo>
                  <a:pt x="12" y="151657"/>
                </a:lnTo>
                <a:lnTo>
                  <a:pt x="1178" y="143268"/>
                </a:lnTo>
                <a:lnTo>
                  <a:pt x="4011" y="133424"/>
                </a:lnTo>
                <a:lnTo>
                  <a:pt x="19772" y="97637"/>
                </a:lnTo>
                <a:lnTo>
                  <a:pt x="40656" y="57678"/>
                </a:lnTo>
                <a:lnTo>
                  <a:pt x="47474" y="44589"/>
                </a:lnTo>
                <a:lnTo>
                  <a:pt x="53764" y="32028"/>
                </a:lnTo>
                <a:lnTo>
                  <a:pt x="59249" y="20245"/>
                </a:lnTo>
                <a:lnTo>
                  <a:pt x="63656" y="9486"/>
                </a:lnTo>
                <a:lnTo>
                  <a:pt x="66710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98700" y="5089108"/>
            <a:ext cx="69215" cy="74930"/>
          </a:xfrm>
          <a:custGeom>
            <a:avLst/>
            <a:gdLst/>
            <a:ahLst/>
            <a:cxnLst/>
            <a:rect l="l" t="t" r="r" b="b"/>
            <a:pathLst>
              <a:path w="69214" h="74929">
                <a:moveTo>
                  <a:pt x="144" y="0"/>
                </a:moveTo>
                <a:lnTo>
                  <a:pt x="12291" y="40902"/>
                </a:lnTo>
                <a:lnTo>
                  <a:pt x="42426" y="67229"/>
                </a:lnTo>
                <a:lnTo>
                  <a:pt x="68752" y="74858"/>
                </a:lnTo>
                <a:lnTo>
                  <a:pt x="57230" y="72323"/>
                </a:lnTo>
                <a:lnTo>
                  <a:pt x="45648" y="67925"/>
                </a:lnTo>
                <a:lnTo>
                  <a:pt x="15046" y="43120"/>
                </a:lnTo>
                <a:lnTo>
                  <a:pt x="2614" y="16480"/>
                </a:lnTo>
                <a:lnTo>
                  <a:pt x="144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12625" y="5082514"/>
            <a:ext cx="16878" cy="3616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612625" y="5082514"/>
            <a:ext cx="16878" cy="3616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12866" y="4959667"/>
            <a:ext cx="46888" cy="14592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12866" y="4959667"/>
            <a:ext cx="46888" cy="14592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12866" y="4959667"/>
            <a:ext cx="46888" cy="14592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637202" y="5081060"/>
            <a:ext cx="109855" cy="80645"/>
          </a:xfrm>
          <a:custGeom>
            <a:avLst/>
            <a:gdLst/>
            <a:ahLst/>
            <a:cxnLst/>
            <a:rect l="l" t="t" r="r" b="b"/>
            <a:pathLst>
              <a:path w="109854" h="80645">
                <a:moveTo>
                  <a:pt x="0" y="68274"/>
                </a:moveTo>
                <a:lnTo>
                  <a:pt x="8941" y="74246"/>
                </a:lnTo>
                <a:lnTo>
                  <a:pt x="19616" y="78414"/>
                </a:lnTo>
                <a:lnTo>
                  <a:pt x="31530" y="80602"/>
                </a:lnTo>
                <a:lnTo>
                  <a:pt x="44188" y="80636"/>
                </a:lnTo>
                <a:lnTo>
                  <a:pt x="57095" y="78339"/>
                </a:lnTo>
                <a:lnTo>
                  <a:pt x="34086" y="78314"/>
                </a:lnTo>
                <a:lnTo>
                  <a:pt x="22473" y="76978"/>
                </a:lnTo>
                <a:lnTo>
                  <a:pt x="11032" y="73648"/>
                </a:lnTo>
                <a:lnTo>
                  <a:pt x="0" y="68274"/>
                </a:lnTo>
                <a:close/>
              </a:path>
              <a:path w="109854" h="80645">
                <a:moveTo>
                  <a:pt x="106716" y="0"/>
                </a:moveTo>
                <a:lnTo>
                  <a:pt x="105587" y="7474"/>
                </a:lnTo>
                <a:lnTo>
                  <a:pt x="105550" y="10156"/>
                </a:lnTo>
                <a:lnTo>
                  <a:pt x="103379" y="25966"/>
                </a:lnTo>
                <a:lnTo>
                  <a:pt x="77538" y="64687"/>
                </a:lnTo>
                <a:lnTo>
                  <a:pt x="34086" y="78314"/>
                </a:lnTo>
                <a:lnTo>
                  <a:pt x="57162" y="78314"/>
                </a:lnTo>
                <a:lnTo>
                  <a:pt x="91397" y="56870"/>
                </a:lnTo>
                <a:lnTo>
                  <a:pt x="109349" y="9024"/>
                </a:lnTo>
                <a:lnTo>
                  <a:pt x="108422" y="946"/>
                </a:lnTo>
                <a:lnTo>
                  <a:pt x="106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602597" y="5093096"/>
            <a:ext cx="58419" cy="62230"/>
          </a:xfrm>
          <a:custGeom>
            <a:avLst/>
            <a:gdLst/>
            <a:ahLst/>
            <a:cxnLst/>
            <a:rect l="l" t="t" r="r" b="b"/>
            <a:pathLst>
              <a:path w="58420" h="62229">
                <a:moveTo>
                  <a:pt x="46931" y="59137"/>
                </a:moveTo>
                <a:lnTo>
                  <a:pt x="47338" y="59316"/>
                </a:lnTo>
                <a:lnTo>
                  <a:pt x="58183" y="61935"/>
                </a:lnTo>
                <a:lnTo>
                  <a:pt x="46931" y="59137"/>
                </a:lnTo>
                <a:close/>
              </a:path>
              <a:path w="58420" h="62229">
                <a:moveTo>
                  <a:pt x="0" y="0"/>
                </a:moveTo>
                <a:lnTo>
                  <a:pt x="21679" y="44856"/>
                </a:lnTo>
                <a:lnTo>
                  <a:pt x="46931" y="59137"/>
                </a:lnTo>
                <a:lnTo>
                  <a:pt x="36237" y="54452"/>
                </a:lnTo>
                <a:lnTo>
                  <a:pt x="25540" y="47289"/>
                </a:lnTo>
                <a:lnTo>
                  <a:pt x="15911" y="37777"/>
                </a:lnTo>
                <a:lnTo>
                  <a:pt x="8012" y="25861"/>
                </a:lnTo>
                <a:lnTo>
                  <a:pt x="2504" y="11490"/>
                </a:lnTo>
                <a:lnTo>
                  <a:pt x="0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24208" y="4048247"/>
            <a:ext cx="113030" cy="189230"/>
          </a:xfrm>
          <a:custGeom>
            <a:avLst/>
            <a:gdLst/>
            <a:ahLst/>
            <a:cxnLst/>
            <a:rect l="l" t="t" r="r" b="b"/>
            <a:pathLst>
              <a:path w="113029" h="189229">
                <a:moveTo>
                  <a:pt x="56515" y="0"/>
                </a:moveTo>
                <a:lnTo>
                  <a:pt x="39467" y="35283"/>
                </a:lnTo>
                <a:lnTo>
                  <a:pt x="20991" y="70928"/>
                </a:lnTo>
                <a:lnTo>
                  <a:pt x="13993" y="84368"/>
                </a:lnTo>
                <a:lnTo>
                  <a:pt x="386" y="121554"/>
                </a:lnTo>
                <a:lnTo>
                  <a:pt x="0" y="126225"/>
                </a:lnTo>
                <a:lnTo>
                  <a:pt x="0" y="131063"/>
                </a:lnTo>
                <a:lnTo>
                  <a:pt x="14876" y="170037"/>
                </a:lnTo>
                <a:lnTo>
                  <a:pt x="51334" y="188449"/>
                </a:lnTo>
                <a:lnTo>
                  <a:pt x="56464" y="188683"/>
                </a:lnTo>
                <a:lnTo>
                  <a:pt x="70675" y="186843"/>
                </a:lnTo>
                <a:lnTo>
                  <a:pt x="103511" y="162935"/>
                </a:lnTo>
                <a:lnTo>
                  <a:pt x="112698" y="136299"/>
                </a:lnTo>
                <a:lnTo>
                  <a:pt x="111791" y="121554"/>
                </a:lnTo>
                <a:lnTo>
                  <a:pt x="108948" y="110426"/>
                </a:lnTo>
                <a:lnTo>
                  <a:pt x="103355" y="97503"/>
                </a:lnTo>
                <a:lnTo>
                  <a:pt x="97843" y="86608"/>
                </a:lnTo>
                <a:lnTo>
                  <a:pt x="90501" y="73155"/>
                </a:lnTo>
                <a:lnTo>
                  <a:pt x="84410" y="61896"/>
                </a:lnTo>
                <a:lnTo>
                  <a:pt x="67191" y="26641"/>
                </a:lnTo>
                <a:lnTo>
                  <a:pt x="58336" y="4982"/>
                </a:lnTo>
                <a:lnTo>
                  <a:pt x="56515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24665" y="4049433"/>
            <a:ext cx="111974" cy="18704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24665" y="4049433"/>
            <a:ext cx="111974" cy="18704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32590" y="4052417"/>
            <a:ext cx="80767" cy="15128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32590" y="4052417"/>
            <a:ext cx="80767" cy="1512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32590" y="4052417"/>
            <a:ext cx="80767" cy="1512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29776" y="4062678"/>
            <a:ext cx="47625" cy="106680"/>
          </a:xfrm>
          <a:custGeom>
            <a:avLst/>
            <a:gdLst/>
            <a:ahLst/>
            <a:cxnLst/>
            <a:rect l="l" t="t" r="r" b="b"/>
            <a:pathLst>
              <a:path w="47625" h="106679">
                <a:moveTo>
                  <a:pt x="47448" y="0"/>
                </a:moveTo>
                <a:lnTo>
                  <a:pt x="43313" y="9907"/>
                </a:lnTo>
                <a:lnTo>
                  <a:pt x="37689" y="21287"/>
                </a:lnTo>
                <a:lnTo>
                  <a:pt x="31092" y="33692"/>
                </a:lnTo>
                <a:lnTo>
                  <a:pt x="24039" y="46676"/>
                </a:lnTo>
                <a:lnTo>
                  <a:pt x="17047" y="59792"/>
                </a:lnTo>
                <a:lnTo>
                  <a:pt x="1598" y="95460"/>
                </a:lnTo>
                <a:lnTo>
                  <a:pt x="0" y="106313"/>
                </a:lnTo>
                <a:lnTo>
                  <a:pt x="1475" y="97654"/>
                </a:lnTo>
                <a:lnTo>
                  <a:pt x="5084" y="87137"/>
                </a:lnTo>
                <a:lnTo>
                  <a:pt x="10317" y="75221"/>
                </a:lnTo>
                <a:lnTo>
                  <a:pt x="16669" y="62363"/>
                </a:lnTo>
                <a:lnTo>
                  <a:pt x="23632" y="49023"/>
                </a:lnTo>
                <a:lnTo>
                  <a:pt x="30699" y="35658"/>
                </a:lnTo>
                <a:lnTo>
                  <a:pt x="37362" y="22727"/>
                </a:lnTo>
                <a:lnTo>
                  <a:pt x="43114" y="10688"/>
                </a:lnTo>
                <a:lnTo>
                  <a:pt x="47448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25568" y="4183558"/>
            <a:ext cx="48895" cy="52069"/>
          </a:xfrm>
          <a:custGeom>
            <a:avLst/>
            <a:gdLst/>
            <a:ahLst/>
            <a:cxnLst/>
            <a:rect l="l" t="t" r="r" b="b"/>
            <a:pathLst>
              <a:path w="48895" h="52070">
                <a:moveTo>
                  <a:pt x="37221" y="48556"/>
                </a:moveTo>
                <a:lnTo>
                  <a:pt x="37604" y="48749"/>
                </a:lnTo>
                <a:lnTo>
                  <a:pt x="48501" y="51588"/>
                </a:lnTo>
                <a:lnTo>
                  <a:pt x="37221" y="48556"/>
                </a:lnTo>
                <a:close/>
              </a:path>
              <a:path w="48895" h="52070">
                <a:moveTo>
                  <a:pt x="0" y="0"/>
                </a:moveTo>
                <a:lnTo>
                  <a:pt x="23328" y="41571"/>
                </a:lnTo>
                <a:lnTo>
                  <a:pt x="37221" y="48556"/>
                </a:lnTo>
                <a:lnTo>
                  <a:pt x="26561" y="43202"/>
                </a:lnTo>
                <a:lnTo>
                  <a:pt x="16323" y="34872"/>
                </a:lnTo>
                <a:lnTo>
                  <a:pt x="7846" y="23684"/>
                </a:lnTo>
                <a:lnTo>
                  <a:pt x="2084" y="9562"/>
                </a:lnTo>
                <a:lnTo>
                  <a:pt x="0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35803" y="4175505"/>
            <a:ext cx="12433" cy="266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35803" y="4175505"/>
            <a:ext cx="12433" cy="2660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35994" y="4085107"/>
            <a:ext cx="34493" cy="10736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35994" y="4085107"/>
            <a:ext cx="34493" cy="10736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35994" y="4085107"/>
            <a:ext cx="34493" cy="10736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57621" y="4175391"/>
            <a:ext cx="76200" cy="59055"/>
          </a:xfrm>
          <a:custGeom>
            <a:avLst/>
            <a:gdLst/>
            <a:ahLst/>
            <a:cxnLst/>
            <a:rect l="l" t="t" r="r" b="b"/>
            <a:pathLst>
              <a:path w="76200" h="59054">
                <a:moveTo>
                  <a:pt x="0" y="51294"/>
                </a:moveTo>
                <a:lnTo>
                  <a:pt x="8029" y="56160"/>
                </a:lnTo>
                <a:lnTo>
                  <a:pt x="19396" y="58571"/>
                </a:lnTo>
                <a:lnTo>
                  <a:pt x="32656" y="57955"/>
                </a:lnTo>
                <a:lnTo>
                  <a:pt x="36768" y="56690"/>
                </a:lnTo>
                <a:lnTo>
                  <a:pt x="22966" y="56690"/>
                </a:lnTo>
                <a:lnTo>
                  <a:pt x="11338" y="55358"/>
                </a:lnTo>
                <a:lnTo>
                  <a:pt x="0" y="51294"/>
                </a:lnTo>
                <a:close/>
              </a:path>
              <a:path w="76200" h="59054">
                <a:moveTo>
                  <a:pt x="74448" y="0"/>
                </a:moveTo>
                <a:lnTo>
                  <a:pt x="73935" y="6503"/>
                </a:lnTo>
                <a:lnTo>
                  <a:pt x="73948" y="14669"/>
                </a:lnTo>
                <a:lnTo>
                  <a:pt x="70633" y="24321"/>
                </a:lnTo>
                <a:lnTo>
                  <a:pt x="34443" y="55387"/>
                </a:lnTo>
                <a:lnTo>
                  <a:pt x="22966" y="56690"/>
                </a:lnTo>
                <a:lnTo>
                  <a:pt x="36768" y="56690"/>
                </a:lnTo>
                <a:lnTo>
                  <a:pt x="73309" y="25156"/>
                </a:lnTo>
                <a:lnTo>
                  <a:pt x="75693" y="8666"/>
                </a:lnTo>
                <a:lnTo>
                  <a:pt x="75549" y="193"/>
                </a:lnTo>
                <a:lnTo>
                  <a:pt x="74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28436" y="4183287"/>
            <a:ext cx="37465" cy="44450"/>
          </a:xfrm>
          <a:custGeom>
            <a:avLst/>
            <a:gdLst/>
            <a:ahLst/>
            <a:cxnLst/>
            <a:rect l="l" t="t" r="r" b="b"/>
            <a:pathLst>
              <a:path w="37464" h="44450">
                <a:moveTo>
                  <a:pt x="24845" y="39365"/>
                </a:moveTo>
                <a:lnTo>
                  <a:pt x="28285" y="41630"/>
                </a:lnTo>
                <a:lnTo>
                  <a:pt x="37172" y="44411"/>
                </a:lnTo>
                <a:lnTo>
                  <a:pt x="24845" y="39365"/>
                </a:lnTo>
                <a:close/>
              </a:path>
              <a:path w="37464" h="44450">
                <a:moveTo>
                  <a:pt x="23988" y="38801"/>
                </a:moveTo>
                <a:lnTo>
                  <a:pt x="24582" y="39257"/>
                </a:lnTo>
                <a:lnTo>
                  <a:pt x="24845" y="39365"/>
                </a:lnTo>
                <a:lnTo>
                  <a:pt x="23988" y="38801"/>
                </a:lnTo>
                <a:close/>
              </a:path>
              <a:path w="37464" h="44450">
                <a:moveTo>
                  <a:pt x="16539" y="33071"/>
                </a:moveTo>
                <a:lnTo>
                  <a:pt x="18300" y="35054"/>
                </a:lnTo>
                <a:lnTo>
                  <a:pt x="23988" y="38801"/>
                </a:lnTo>
                <a:lnTo>
                  <a:pt x="16539" y="33071"/>
                </a:lnTo>
                <a:close/>
              </a:path>
              <a:path w="37464" h="44450">
                <a:moveTo>
                  <a:pt x="9654" y="25317"/>
                </a:moveTo>
                <a:lnTo>
                  <a:pt x="13930" y="31065"/>
                </a:lnTo>
                <a:lnTo>
                  <a:pt x="16539" y="33071"/>
                </a:lnTo>
                <a:lnTo>
                  <a:pt x="9654" y="25317"/>
                </a:lnTo>
                <a:close/>
              </a:path>
              <a:path w="37464" h="44450">
                <a:moveTo>
                  <a:pt x="8873" y="24267"/>
                </a:moveTo>
                <a:lnTo>
                  <a:pt x="9042" y="24627"/>
                </a:lnTo>
                <a:lnTo>
                  <a:pt x="9654" y="25317"/>
                </a:lnTo>
                <a:lnTo>
                  <a:pt x="8873" y="24267"/>
                </a:lnTo>
                <a:close/>
              </a:path>
              <a:path w="37464" h="44450">
                <a:moveTo>
                  <a:pt x="0" y="0"/>
                </a:moveTo>
                <a:lnTo>
                  <a:pt x="317" y="3594"/>
                </a:lnTo>
                <a:lnTo>
                  <a:pt x="1079" y="7188"/>
                </a:lnTo>
                <a:lnTo>
                  <a:pt x="5877" y="20239"/>
                </a:lnTo>
                <a:lnTo>
                  <a:pt x="8873" y="24267"/>
                </a:lnTo>
                <a:lnTo>
                  <a:pt x="2334" y="10292"/>
                </a:lnTo>
                <a:lnTo>
                  <a:pt x="0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70170" y="4236003"/>
            <a:ext cx="239395" cy="400685"/>
          </a:xfrm>
          <a:custGeom>
            <a:avLst/>
            <a:gdLst/>
            <a:ahLst/>
            <a:cxnLst/>
            <a:rect l="l" t="t" r="r" b="b"/>
            <a:pathLst>
              <a:path w="239395" h="400685">
                <a:moveTo>
                  <a:pt x="119637" y="0"/>
                </a:moveTo>
                <a:lnTo>
                  <a:pt x="102319" y="36530"/>
                </a:lnTo>
                <a:lnTo>
                  <a:pt x="79826" y="82073"/>
                </a:lnTo>
                <a:lnTo>
                  <a:pt x="61722" y="117245"/>
                </a:lnTo>
                <a:lnTo>
                  <a:pt x="38729" y="160996"/>
                </a:lnTo>
                <a:lnTo>
                  <a:pt x="32625" y="172694"/>
                </a:lnTo>
                <a:lnTo>
                  <a:pt x="10927" y="219286"/>
                </a:lnTo>
                <a:lnTo>
                  <a:pt x="1140" y="257210"/>
                </a:lnTo>
                <a:lnTo>
                  <a:pt x="0" y="269284"/>
                </a:lnTo>
                <a:lnTo>
                  <a:pt x="763" y="285287"/>
                </a:lnTo>
                <a:lnTo>
                  <a:pt x="12064" y="328615"/>
                </a:lnTo>
                <a:lnTo>
                  <a:pt x="34975" y="363386"/>
                </a:lnTo>
                <a:lnTo>
                  <a:pt x="67043" y="387627"/>
                </a:lnTo>
                <a:lnTo>
                  <a:pt x="105815" y="399368"/>
                </a:lnTo>
                <a:lnTo>
                  <a:pt x="119522" y="400164"/>
                </a:lnTo>
                <a:lnTo>
                  <a:pt x="134023" y="399276"/>
                </a:lnTo>
                <a:lnTo>
                  <a:pt x="174039" y="386790"/>
                </a:lnTo>
                <a:lnTo>
                  <a:pt x="206704" y="361730"/>
                </a:lnTo>
                <a:lnTo>
                  <a:pt x="229292" y="326876"/>
                </a:lnTo>
                <a:lnTo>
                  <a:pt x="239076" y="285007"/>
                </a:lnTo>
                <a:lnTo>
                  <a:pt x="238559" y="270059"/>
                </a:lnTo>
                <a:lnTo>
                  <a:pt x="225133" y="220372"/>
                </a:lnTo>
                <a:lnTo>
                  <a:pt x="208484" y="185971"/>
                </a:lnTo>
                <a:lnTo>
                  <a:pt x="189613" y="151303"/>
                </a:lnTo>
                <a:lnTo>
                  <a:pt x="183434" y="139932"/>
                </a:lnTo>
                <a:lnTo>
                  <a:pt x="159905" y="94460"/>
                </a:lnTo>
                <a:lnTo>
                  <a:pt x="142831" y="57820"/>
                </a:lnTo>
                <a:lnTo>
                  <a:pt x="124644" y="13600"/>
                </a:lnTo>
                <a:lnTo>
                  <a:pt x="120709" y="2972"/>
                </a:lnTo>
                <a:lnTo>
                  <a:pt x="119637" y="0"/>
                </a:lnTo>
                <a:close/>
              </a:path>
            </a:pathLst>
          </a:custGeom>
          <a:solidFill>
            <a:srgbClr val="E1F5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70893" y="4238523"/>
            <a:ext cx="237572" cy="39667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270893" y="4238523"/>
            <a:ext cx="237572" cy="39667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287708" y="4244860"/>
            <a:ext cx="171555" cy="32082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287708" y="4244860"/>
            <a:ext cx="171555" cy="32082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87708" y="4244860"/>
            <a:ext cx="171555" cy="32082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281754" y="4253439"/>
            <a:ext cx="104775" cy="238760"/>
          </a:xfrm>
          <a:custGeom>
            <a:avLst/>
            <a:gdLst/>
            <a:ahLst/>
            <a:cxnLst/>
            <a:rect l="l" t="t" r="r" b="b"/>
            <a:pathLst>
              <a:path w="104775" h="238760">
                <a:moveTo>
                  <a:pt x="104571" y="0"/>
                </a:moveTo>
                <a:lnTo>
                  <a:pt x="84000" y="47597"/>
                </a:lnTo>
                <a:lnTo>
                  <a:pt x="63723" y="87103"/>
                </a:lnTo>
                <a:lnTo>
                  <a:pt x="49457" y="114012"/>
                </a:lnTo>
                <a:lnTo>
                  <a:pt x="42413" y="127390"/>
                </a:lnTo>
                <a:lnTo>
                  <a:pt x="22880" y="166225"/>
                </a:lnTo>
                <a:lnTo>
                  <a:pt x="7934" y="201374"/>
                </a:lnTo>
                <a:lnTo>
                  <a:pt x="0" y="238645"/>
                </a:lnTo>
                <a:lnTo>
                  <a:pt x="880" y="230315"/>
                </a:lnTo>
                <a:lnTo>
                  <a:pt x="2948" y="220946"/>
                </a:lnTo>
                <a:lnTo>
                  <a:pt x="20667" y="175280"/>
                </a:lnTo>
                <a:lnTo>
                  <a:pt x="40466" y="135511"/>
                </a:lnTo>
                <a:lnTo>
                  <a:pt x="62193" y="94308"/>
                </a:lnTo>
                <a:lnTo>
                  <a:pt x="69296" y="80768"/>
                </a:lnTo>
                <a:lnTo>
                  <a:pt x="88484" y="42272"/>
                </a:lnTo>
                <a:lnTo>
                  <a:pt x="101932" y="9267"/>
                </a:lnTo>
                <a:lnTo>
                  <a:pt x="104571" y="0"/>
                </a:lnTo>
                <a:close/>
              </a:path>
            </a:pathLst>
          </a:custGeom>
          <a:solidFill>
            <a:srgbClr val="45D0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272822" y="4522980"/>
            <a:ext cx="108585" cy="110489"/>
          </a:xfrm>
          <a:custGeom>
            <a:avLst/>
            <a:gdLst/>
            <a:ahLst/>
            <a:cxnLst/>
            <a:rect l="l" t="t" r="r" b="b"/>
            <a:pathLst>
              <a:path w="108585" h="110489">
                <a:moveTo>
                  <a:pt x="0" y="0"/>
                </a:moveTo>
                <a:lnTo>
                  <a:pt x="11623" y="43716"/>
                </a:lnTo>
                <a:lnTo>
                  <a:pt x="35361" y="76475"/>
                </a:lnTo>
                <a:lnTo>
                  <a:pt x="68633" y="99233"/>
                </a:lnTo>
                <a:lnTo>
                  <a:pt x="108361" y="110096"/>
                </a:lnTo>
                <a:lnTo>
                  <a:pt x="96709" y="107881"/>
                </a:lnTo>
                <a:lnTo>
                  <a:pt x="84952" y="104498"/>
                </a:lnTo>
                <a:lnTo>
                  <a:pt x="50843" y="87162"/>
                </a:lnTo>
                <a:lnTo>
                  <a:pt x="22246" y="58673"/>
                </a:lnTo>
                <a:lnTo>
                  <a:pt x="4001" y="18554"/>
                </a:lnTo>
                <a:lnTo>
                  <a:pt x="1057" y="2514"/>
                </a:lnTo>
                <a:lnTo>
                  <a:pt x="0" y="0"/>
                </a:lnTo>
                <a:close/>
              </a:path>
            </a:pathLst>
          </a:custGeom>
          <a:solidFill>
            <a:srgbClr val="78D7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94934" y="4505871"/>
            <a:ext cx="25958" cy="5645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94934" y="4505871"/>
            <a:ext cx="25958" cy="5645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94934" y="4314177"/>
            <a:ext cx="73152" cy="22771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94934" y="4314177"/>
            <a:ext cx="73152" cy="22771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294934" y="4314177"/>
            <a:ext cx="73152" cy="22771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29108" y="4503409"/>
            <a:ext cx="173990" cy="126364"/>
          </a:xfrm>
          <a:custGeom>
            <a:avLst/>
            <a:gdLst/>
            <a:ahLst/>
            <a:cxnLst/>
            <a:rect l="l" t="t" r="r" b="b"/>
            <a:pathLst>
              <a:path w="173989" h="126364">
                <a:moveTo>
                  <a:pt x="0" y="104360"/>
                </a:moveTo>
                <a:lnTo>
                  <a:pt x="42197" y="124062"/>
                </a:lnTo>
                <a:lnTo>
                  <a:pt x="66714" y="126219"/>
                </a:lnTo>
                <a:lnTo>
                  <a:pt x="79268" y="125197"/>
                </a:lnTo>
                <a:lnTo>
                  <a:pt x="91805" y="122706"/>
                </a:lnTo>
                <a:lnTo>
                  <a:pt x="92878" y="122358"/>
                </a:lnTo>
                <a:lnTo>
                  <a:pt x="56422" y="122358"/>
                </a:lnTo>
                <a:lnTo>
                  <a:pt x="44822" y="121328"/>
                </a:lnTo>
                <a:lnTo>
                  <a:pt x="33284" y="119032"/>
                </a:lnTo>
                <a:lnTo>
                  <a:pt x="21904" y="115452"/>
                </a:lnTo>
                <a:lnTo>
                  <a:pt x="10777" y="110568"/>
                </a:lnTo>
                <a:lnTo>
                  <a:pt x="0" y="104360"/>
                </a:lnTo>
                <a:close/>
              </a:path>
              <a:path w="173989" h="126364">
                <a:moveTo>
                  <a:pt x="171838" y="0"/>
                </a:moveTo>
                <a:lnTo>
                  <a:pt x="170261" y="372"/>
                </a:lnTo>
                <a:lnTo>
                  <a:pt x="168988" y="5708"/>
                </a:lnTo>
                <a:lnTo>
                  <a:pt x="168497" y="16040"/>
                </a:lnTo>
                <a:lnTo>
                  <a:pt x="166912" y="32198"/>
                </a:lnTo>
                <a:lnTo>
                  <a:pt x="147739" y="77864"/>
                </a:lnTo>
                <a:lnTo>
                  <a:pt x="111980" y="109204"/>
                </a:lnTo>
                <a:lnTo>
                  <a:pt x="67986" y="122143"/>
                </a:lnTo>
                <a:lnTo>
                  <a:pt x="56422" y="122358"/>
                </a:lnTo>
                <a:lnTo>
                  <a:pt x="92878" y="122358"/>
                </a:lnTo>
                <a:lnTo>
                  <a:pt x="130304" y="102311"/>
                </a:lnTo>
                <a:lnTo>
                  <a:pt x="157592" y="73777"/>
                </a:lnTo>
                <a:lnTo>
                  <a:pt x="173568" y="25174"/>
                </a:lnTo>
                <a:lnTo>
                  <a:pt x="173972" y="12750"/>
                </a:lnTo>
                <a:lnTo>
                  <a:pt x="173235" y="4242"/>
                </a:lnTo>
                <a:lnTo>
                  <a:pt x="171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278901" y="4521638"/>
            <a:ext cx="99695" cy="98425"/>
          </a:xfrm>
          <a:custGeom>
            <a:avLst/>
            <a:gdLst/>
            <a:ahLst/>
            <a:cxnLst/>
            <a:rect l="l" t="t" r="r" b="b"/>
            <a:pathLst>
              <a:path w="99695" h="98425">
                <a:moveTo>
                  <a:pt x="607" y="0"/>
                </a:moveTo>
                <a:lnTo>
                  <a:pt x="11695" y="42233"/>
                </a:lnTo>
                <a:lnTo>
                  <a:pt x="37069" y="73546"/>
                </a:lnTo>
                <a:lnTo>
                  <a:pt x="72471" y="93068"/>
                </a:lnTo>
                <a:lnTo>
                  <a:pt x="99695" y="98331"/>
                </a:lnTo>
                <a:lnTo>
                  <a:pt x="87311" y="96017"/>
                </a:lnTo>
                <a:lnTo>
                  <a:pt x="75003" y="92447"/>
                </a:lnTo>
                <a:lnTo>
                  <a:pt x="40526" y="73963"/>
                </a:lnTo>
                <a:lnTo>
                  <a:pt x="13926" y="43351"/>
                </a:lnTo>
                <a:lnTo>
                  <a:pt x="3238" y="15903"/>
                </a:lnTo>
                <a:lnTo>
                  <a:pt x="607" y="0"/>
                </a:lnTo>
                <a:close/>
              </a:path>
            </a:pathLst>
          </a:custGeom>
          <a:solidFill>
            <a:srgbClr val="8EDB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923774" y="4093104"/>
            <a:ext cx="62230" cy="103505"/>
          </a:xfrm>
          <a:custGeom>
            <a:avLst/>
            <a:gdLst/>
            <a:ahLst/>
            <a:cxnLst/>
            <a:rect l="l" t="t" r="r" b="b"/>
            <a:pathLst>
              <a:path w="62229" h="103504">
                <a:moveTo>
                  <a:pt x="51772" y="93910"/>
                </a:moveTo>
                <a:lnTo>
                  <a:pt x="40376" y="100396"/>
                </a:lnTo>
                <a:lnTo>
                  <a:pt x="27102" y="102135"/>
                </a:lnTo>
                <a:lnTo>
                  <a:pt x="30911" y="103047"/>
                </a:lnTo>
                <a:lnTo>
                  <a:pt x="40436" y="101471"/>
                </a:lnTo>
                <a:lnTo>
                  <a:pt x="51335" y="94604"/>
                </a:lnTo>
                <a:lnTo>
                  <a:pt x="51772" y="93910"/>
                </a:lnTo>
                <a:close/>
              </a:path>
              <a:path w="62229" h="103504">
                <a:moveTo>
                  <a:pt x="19608" y="100340"/>
                </a:moveTo>
                <a:lnTo>
                  <a:pt x="24087" y="102530"/>
                </a:lnTo>
                <a:lnTo>
                  <a:pt x="27102" y="102135"/>
                </a:lnTo>
                <a:lnTo>
                  <a:pt x="19608" y="100340"/>
                </a:lnTo>
                <a:close/>
              </a:path>
              <a:path w="62229" h="103504">
                <a:moveTo>
                  <a:pt x="15548" y="98356"/>
                </a:moveTo>
                <a:lnTo>
                  <a:pt x="17251" y="99776"/>
                </a:lnTo>
                <a:lnTo>
                  <a:pt x="19608" y="100340"/>
                </a:lnTo>
                <a:lnTo>
                  <a:pt x="15548" y="98356"/>
                </a:lnTo>
                <a:close/>
              </a:path>
              <a:path w="62229" h="103504">
                <a:moveTo>
                  <a:pt x="8627" y="92585"/>
                </a:moveTo>
                <a:lnTo>
                  <a:pt x="11715" y="96482"/>
                </a:lnTo>
                <a:lnTo>
                  <a:pt x="15548" y="98356"/>
                </a:lnTo>
                <a:lnTo>
                  <a:pt x="8627" y="92585"/>
                </a:lnTo>
                <a:close/>
              </a:path>
              <a:path w="62229" h="103504">
                <a:moveTo>
                  <a:pt x="35802" y="12302"/>
                </a:moveTo>
                <a:lnTo>
                  <a:pt x="25354" y="12302"/>
                </a:lnTo>
                <a:lnTo>
                  <a:pt x="35553" y="25645"/>
                </a:lnTo>
                <a:lnTo>
                  <a:pt x="44898" y="37566"/>
                </a:lnTo>
                <a:lnTo>
                  <a:pt x="52488" y="47979"/>
                </a:lnTo>
                <a:lnTo>
                  <a:pt x="58142" y="57783"/>
                </a:lnTo>
                <a:lnTo>
                  <a:pt x="61197" y="67219"/>
                </a:lnTo>
                <a:lnTo>
                  <a:pt x="58676" y="82947"/>
                </a:lnTo>
                <a:lnTo>
                  <a:pt x="51772" y="93910"/>
                </a:lnTo>
                <a:lnTo>
                  <a:pt x="52345" y="93584"/>
                </a:lnTo>
                <a:lnTo>
                  <a:pt x="59614" y="83256"/>
                </a:lnTo>
                <a:lnTo>
                  <a:pt x="61823" y="67170"/>
                </a:lnTo>
                <a:lnTo>
                  <a:pt x="60617" y="62788"/>
                </a:lnTo>
                <a:lnTo>
                  <a:pt x="56908" y="53479"/>
                </a:lnTo>
                <a:lnTo>
                  <a:pt x="48105" y="37402"/>
                </a:lnTo>
                <a:lnTo>
                  <a:pt x="44805" y="31445"/>
                </a:lnTo>
                <a:lnTo>
                  <a:pt x="41681" y="25133"/>
                </a:lnTo>
                <a:lnTo>
                  <a:pt x="36328" y="13613"/>
                </a:lnTo>
                <a:lnTo>
                  <a:pt x="35802" y="12302"/>
                </a:lnTo>
                <a:close/>
              </a:path>
              <a:path w="62229" h="103504">
                <a:moveTo>
                  <a:pt x="5858" y="89089"/>
                </a:moveTo>
                <a:lnTo>
                  <a:pt x="6740" y="91011"/>
                </a:lnTo>
                <a:lnTo>
                  <a:pt x="8627" y="92585"/>
                </a:lnTo>
                <a:lnTo>
                  <a:pt x="5858" y="89089"/>
                </a:lnTo>
                <a:close/>
              </a:path>
              <a:path w="62229" h="103504">
                <a:moveTo>
                  <a:pt x="2068" y="80830"/>
                </a:moveTo>
                <a:lnTo>
                  <a:pt x="3181" y="85709"/>
                </a:lnTo>
                <a:lnTo>
                  <a:pt x="5858" y="89089"/>
                </a:lnTo>
                <a:lnTo>
                  <a:pt x="2068" y="80830"/>
                </a:lnTo>
                <a:close/>
              </a:path>
              <a:path w="62229" h="103504">
                <a:moveTo>
                  <a:pt x="1001" y="76146"/>
                </a:moveTo>
                <a:lnTo>
                  <a:pt x="919" y="78325"/>
                </a:lnTo>
                <a:lnTo>
                  <a:pt x="2068" y="80830"/>
                </a:lnTo>
                <a:lnTo>
                  <a:pt x="1001" y="76146"/>
                </a:lnTo>
                <a:close/>
              </a:path>
              <a:path w="62229" h="103504">
                <a:moveTo>
                  <a:pt x="30937" y="0"/>
                </a:moveTo>
                <a:lnTo>
                  <a:pt x="25221" y="12001"/>
                </a:lnTo>
                <a:lnTo>
                  <a:pt x="19561" y="23368"/>
                </a:lnTo>
                <a:lnTo>
                  <a:pt x="15811" y="30683"/>
                </a:lnTo>
                <a:lnTo>
                  <a:pt x="12149" y="37566"/>
                </a:lnTo>
                <a:lnTo>
                  <a:pt x="5702" y="49885"/>
                </a:lnTo>
                <a:lnTo>
                  <a:pt x="0" y="71754"/>
                </a:lnTo>
                <a:lnTo>
                  <a:pt x="1001" y="76146"/>
                </a:lnTo>
                <a:lnTo>
                  <a:pt x="1290" y="68418"/>
                </a:lnTo>
                <a:lnTo>
                  <a:pt x="3061" y="59614"/>
                </a:lnTo>
                <a:lnTo>
                  <a:pt x="6292" y="50757"/>
                </a:lnTo>
                <a:lnTo>
                  <a:pt x="11044" y="40691"/>
                </a:lnTo>
                <a:lnTo>
                  <a:pt x="17378" y="28258"/>
                </a:lnTo>
                <a:lnTo>
                  <a:pt x="25354" y="12302"/>
                </a:lnTo>
                <a:lnTo>
                  <a:pt x="35802" y="12302"/>
                </a:lnTo>
                <a:lnTo>
                  <a:pt x="31602" y="1820"/>
                </a:lnTo>
                <a:lnTo>
                  <a:pt x="30937" y="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24071" y="4093755"/>
            <a:ext cx="61209" cy="1024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24071" y="4093755"/>
            <a:ext cx="61209" cy="1024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928450" y="4095381"/>
            <a:ext cx="43992" cy="8282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28450" y="4095381"/>
            <a:ext cx="43992" cy="8282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28450" y="4095381"/>
            <a:ext cx="43992" cy="8282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26755" y="4097602"/>
            <a:ext cx="27305" cy="61594"/>
          </a:xfrm>
          <a:custGeom>
            <a:avLst/>
            <a:gdLst/>
            <a:ahLst/>
            <a:cxnLst/>
            <a:rect l="l" t="t" r="r" b="b"/>
            <a:pathLst>
              <a:path w="27304" h="61595">
                <a:moveTo>
                  <a:pt x="27063" y="0"/>
                </a:moveTo>
                <a:lnTo>
                  <a:pt x="22491" y="10762"/>
                </a:lnTo>
                <a:lnTo>
                  <a:pt x="16386" y="22729"/>
                </a:lnTo>
                <a:lnTo>
                  <a:pt x="9934" y="34957"/>
                </a:lnTo>
                <a:lnTo>
                  <a:pt x="4324" y="46504"/>
                </a:lnTo>
                <a:lnTo>
                  <a:pt x="673" y="56172"/>
                </a:lnTo>
                <a:lnTo>
                  <a:pt x="0" y="59182"/>
                </a:lnTo>
                <a:lnTo>
                  <a:pt x="63" y="61607"/>
                </a:lnTo>
                <a:lnTo>
                  <a:pt x="127" y="59550"/>
                </a:lnTo>
                <a:lnTo>
                  <a:pt x="723" y="57035"/>
                </a:lnTo>
                <a:lnTo>
                  <a:pt x="1701" y="54178"/>
                </a:lnTo>
                <a:lnTo>
                  <a:pt x="6447" y="43040"/>
                </a:lnTo>
                <a:lnTo>
                  <a:pt x="12854" y="30516"/>
                </a:lnTo>
                <a:lnTo>
                  <a:pt x="19464" y="17923"/>
                </a:lnTo>
                <a:lnTo>
                  <a:pt x="24820" y="6578"/>
                </a:lnTo>
                <a:lnTo>
                  <a:pt x="27063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24513" y="4164982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4">
                <a:moveTo>
                  <a:pt x="38" y="0"/>
                </a:moveTo>
                <a:lnTo>
                  <a:pt x="30241" y="30773"/>
                </a:lnTo>
                <a:lnTo>
                  <a:pt x="17566" y="27003"/>
                </a:lnTo>
                <a:lnTo>
                  <a:pt x="7098" y="18934"/>
                </a:lnTo>
                <a:lnTo>
                  <a:pt x="876" y="6305"/>
                </a:lnTo>
                <a:lnTo>
                  <a:pt x="38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30210" y="4162768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4">
                <a:moveTo>
                  <a:pt x="18" y="0"/>
                </a:moveTo>
                <a:lnTo>
                  <a:pt x="0" y="3822"/>
                </a:lnTo>
                <a:lnTo>
                  <a:pt x="157" y="5676"/>
                </a:lnTo>
                <a:lnTo>
                  <a:pt x="1796" y="12776"/>
                </a:lnTo>
                <a:lnTo>
                  <a:pt x="3434" y="14579"/>
                </a:lnTo>
                <a:lnTo>
                  <a:pt x="5898" y="14579"/>
                </a:lnTo>
                <a:lnTo>
                  <a:pt x="6711" y="12700"/>
                </a:lnTo>
                <a:lnTo>
                  <a:pt x="5974" y="9728"/>
                </a:lnTo>
                <a:lnTo>
                  <a:pt x="5923" y="9296"/>
                </a:lnTo>
                <a:lnTo>
                  <a:pt x="3485" y="6921"/>
                </a:lnTo>
                <a:lnTo>
                  <a:pt x="1427" y="3822"/>
                </a:lnTo>
                <a:lnTo>
                  <a:pt x="18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30210" y="4162768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4">
                <a:moveTo>
                  <a:pt x="18" y="0"/>
                </a:moveTo>
                <a:lnTo>
                  <a:pt x="0" y="3822"/>
                </a:lnTo>
                <a:lnTo>
                  <a:pt x="157" y="5676"/>
                </a:lnTo>
                <a:lnTo>
                  <a:pt x="1796" y="12776"/>
                </a:lnTo>
                <a:lnTo>
                  <a:pt x="3434" y="14579"/>
                </a:lnTo>
                <a:lnTo>
                  <a:pt x="5898" y="14579"/>
                </a:lnTo>
                <a:lnTo>
                  <a:pt x="6711" y="12700"/>
                </a:lnTo>
                <a:lnTo>
                  <a:pt x="5974" y="9728"/>
                </a:lnTo>
                <a:lnTo>
                  <a:pt x="5923" y="9296"/>
                </a:lnTo>
                <a:lnTo>
                  <a:pt x="3485" y="6921"/>
                </a:lnTo>
                <a:lnTo>
                  <a:pt x="1427" y="3822"/>
                </a:lnTo>
                <a:lnTo>
                  <a:pt x="18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30228" y="4113276"/>
            <a:ext cx="18884" cy="5878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30228" y="4113276"/>
            <a:ext cx="18884" cy="587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30228" y="4113276"/>
            <a:ext cx="18884" cy="587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37706" y="4161951"/>
            <a:ext cx="46990" cy="33020"/>
          </a:xfrm>
          <a:custGeom>
            <a:avLst/>
            <a:gdLst/>
            <a:ahLst/>
            <a:cxnLst/>
            <a:rect l="l" t="t" r="r" b="b"/>
            <a:pathLst>
              <a:path w="46989" h="33020">
                <a:moveTo>
                  <a:pt x="0" y="26200"/>
                </a:moveTo>
                <a:lnTo>
                  <a:pt x="5257" y="30454"/>
                </a:lnTo>
                <a:lnTo>
                  <a:pt x="11696" y="32702"/>
                </a:lnTo>
                <a:lnTo>
                  <a:pt x="22669" y="32702"/>
                </a:lnTo>
                <a:lnTo>
                  <a:pt x="26469" y="31800"/>
                </a:lnTo>
                <a:lnTo>
                  <a:pt x="11112" y="31800"/>
                </a:lnTo>
                <a:lnTo>
                  <a:pt x="5194" y="29984"/>
                </a:lnTo>
                <a:lnTo>
                  <a:pt x="0" y="26200"/>
                </a:lnTo>
                <a:close/>
              </a:path>
              <a:path w="46989" h="33020">
                <a:moveTo>
                  <a:pt x="46189" y="0"/>
                </a:moveTo>
                <a:lnTo>
                  <a:pt x="45199" y="0"/>
                </a:lnTo>
                <a:lnTo>
                  <a:pt x="44831" y="1320"/>
                </a:lnTo>
                <a:lnTo>
                  <a:pt x="44843" y="8788"/>
                </a:lnTo>
                <a:lnTo>
                  <a:pt x="43027" y="14084"/>
                </a:lnTo>
                <a:lnTo>
                  <a:pt x="42684" y="14833"/>
                </a:lnTo>
                <a:lnTo>
                  <a:pt x="34272" y="25774"/>
                </a:lnTo>
                <a:lnTo>
                  <a:pt x="22488" y="31244"/>
                </a:lnTo>
                <a:lnTo>
                  <a:pt x="11112" y="31800"/>
                </a:lnTo>
                <a:lnTo>
                  <a:pt x="26469" y="31800"/>
                </a:lnTo>
                <a:lnTo>
                  <a:pt x="27165" y="31635"/>
                </a:lnTo>
                <a:lnTo>
                  <a:pt x="38950" y="25273"/>
                </a:lnTo>
                <a:lnTo>
                  <a:pt x="44488" y="17907"/>
                </a:lnTo>
                <a:lnTo>
                  <a:pt x="46850" y="3670"/>
                </a:lnTo>
                <a:lnTo>
                  <a:pt x="46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26092" y="4165094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5">
                <a:moveTo>
                  <a:pt x="8464" y="19170"/>
                </a:moveTo>
                <a:lnTo>
                  <a:pt x="9775" y="21199"/>
                </a:lnTo>
                <a:lnTo>
                  <a:pt x="17859" y="25480"/>
                </a:lnTo>
                <a:lnTo>
                  <a:pt x="8464" y="19170"/>
                </a:lnTo>
                <a:close/>
              </a:path>
              <a:path w="18414" h="26035">
                <a:moveTo>
                  <a:pt x="3185" y="11002"/>
                </a:moveTo>
                <a:lnTo>
                  <a:pt x="6747" y="18017"/>
                </a:lnTo>
                <a:lnTo>
                  <a:pt x="8464" y="19170"/>
                </a:lnTo>
                <a:lnTo>
                  <a:pt x="3185" y="11002"/>
                </a:lnTo>
                <a:close/>
              </a:path>
              <a:path w="18414" h="26035">
                <a:moveTo>
                  <a:pt x="1346" y="7380"/>
                </a:moveTo>
                <a:lnTo>
                  <a:pt x="1538" y="8454"/>
                </a:lnTo>
                <a:lnTo>
                  <a:pt x="3185" y="11002"/>
                </a:lnTo>
                <a:lnTo>
                  <a:pt x="1346" y="7380"/>
                </a:lnTo>
                <a:close/>
              </a:path>
              <a:path w="18414" h="26035">
                <a:moveTo>
                  <a:pt x="25" y="0"/>
                </a:moveTo>
                <a:lnTo>
                  <a:pt x="0" y="1930"/>
                </a:lnTo>
                <a:lnTo>
                  <a:pt x="177" y="3911"/>
                </a:lnTo>
                <a:lnTo>
                  <a:pt x="584" y="5880"/>
                </a:lnTo>
                <a:lnTo>
                  <a:pt x="1346" y="7380"/>
                </a:lnTo>
                <a:lnTo>
                  <a:pt x="25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979184" y="5080622"/>
            <a:ext cx="62230" cy="103505"/>
          </a:xfrm>
          <a:custGeom>
            <a:avLst/>
            <a:gdLst/>
            <a:ahLst/>
            <a:cxnLst/>
            <a:rect l="l" t="t" r="r" b="b"/>
            <a:pathLst>
              <a:path w="62229" h="103504">
                <a:moveTo>
                  <a:pt x="51772" y="93922"/>
                </a:moveTo>
                <a:lnTo>
                  <a:pt x="40376" y="100408"/>
                </a:lnTo>
                <a:lnTo>
                  <a:pt x="27102" y="102148"/>
                </a:lnTo>
                <a:lnTo>
                  <a:pt x="30911" y="103060"/>
                </a:lnTo>
                <a:lnTo>
                  <a:pt x="40438" y="101483"/>
                </a:lnTo>
                <a:lnTo>
                  <a:pt x="51336" y="94615"/>
                </a:lnTo>
                <a:lnTo>
                  <a:pt x="51772" y="93922"/>
                </a:lnTo>
                <a:close/>
              </a:path>
              <a:path w="62229" h="103504">
                <a:moveTo>
                  <a:pt x="19608" y="100353"/>
                </a:moveTo>
                <a:lnTo>
                  <a:pt x="24087" y="102543"/>
                </a:lnTo>
                <a:lnTo>
                  <a:pt x="27102" y="102148"/>
                </a:lnTo>
                <a:lnTo>
                  <a:pt x="19608" y="100353"/>
                </a:lnTo>
                <a:close/>
              </a:path>
              <a:path w="62229" h="103504">
                <a:moveTo>
                  <a:pt x="15548" y="98369"/>
                </a:moveTo>
                <a:lnTo>
                  <a:pt x="17251" y="99789"/>
                </a:lnTo>
                <a:lnTo>
                  <a:pt x="19608" y="100353"/>
                </a:lnTo>
                <a:lnTo>
                  <a:pt x="15548" y="98369"/>
                </a:lnTo>
                <a:close/>
              </a:path>
              <a:path w="62229" h="103504">
                <a:moveTo>
                  <a:pt x="8627" y="92597"/>
                </a:moveTo>
                <a:lnTo>
                  <a:pt x="11715" y="96495"/>
                </a:lnTo>
                <a:lnTo>
                  <a:pt x="15548" y="98369"/>
                </a:lnTo>
                <a:lnTo>
                  <a:pt x="8627" y="92597"/>
                </a:lnTo>
                <a:close/>
              </a:path>
              <a:path w="62229" h="103504">
                <a:moveTo>
                  <a:pt x="35802" y="12314"/>
                </a:moveTo>
                <a:lnTo>
                  <a:pt x="25354" y="12314"/>
                </a:lnTo>
                <a:lnTo>
                  <a:pt x="35553" y="25656"/>
                </a:lnTo>
                <a:lnTo>
                  <a:pt x="44901" y="37579"/>
                </a:lnTo>
                <a:lnTo>
                  <a:pt x="52488" y="47987"/>
                </a:lnTo>
                <a:lnTo>
                  <a:pt x="58142" y="57790"/>
                </a:lnTo>
                <a:lnTo>
                  <a:pt x="61197" y="67228"/>
                </a:lnTo>
                <a:lnTo>
                  <a:pt x="58676" y="82957"/>
                </a:lnTo>
                <a:lnTo>
                  <a:pt x="51772" y="93922"/>
                </a:lnTo>
                <a:lnTo>
                  <a:pt x="52345" y="93597"/>
                </a:lnTo>
                <a:lnTo>
                  <a:pt x="59614" y="83269"/>
                </a:lnTo>
                <a:lnTo>
                  <a:pt x="61823" y="67182"/>
                </a:lnTo>
                <a:lnTo>
                  <a:pt x="60617" y="62801"/>
                </a:lnTo>
                <a:lnTo>
                  <a:pt x="56896" y="53492"/>
                </a:lnTo>
                <a:lnTo>
                  <a:pt x="48103" y="37411"/>
                </a:lnTo>
                <a:lnTo>
                  <a:pt x="44805" y="31457"/>
                </a:lnTo>
                <a:lnTo>
                  <a:pt x="41681" y="25145"/>
                </a:lnTo>
                <a:lnTo>
                  <a:pt x="36328" y="13625"/>
                </a:lnTo>
                <a:lnTo>
                  <a:pt x="35802" y="12314"/>
                </a:lnTo>
                <a:close/>
              </a:path>
              <a:path w="62229" h="103504">
                <a:moveTo>
                  <a:pt x="5858" y="89101"/>
                </a:moveTo>
                <a:lnTo>
                  <a:pt x="6740" y="91023"/>
                </a:lnTo>
                <a:lnTo>
                  <a:pt x="8627" y="92597"/>
                </a:lnTo>
                <a:lnTo>
                  <a:pt x="5858" y="89101"/>
                </a:lnTo>
                <a:close/>
              </a:path>
              <a:path w="62229" h="103504">
                <a:moveTo>
                  <a:pt x="2068" y="80843"/>
                </a:moveTo>
                <a:lnTo>
                  <a:pt x="3181" y="85722"/>
                </a:lnTo>
                <a:lnTo>
                  <a:pt x="5858" y="89101"/>
                </a:lnTo>
                <a:lnTo>
                  <a:pt x="2068" y="80843"/>
                </a:lnTo>
                <a:close/>
              </a:path>
              <a:path w="62229" h="103504">
                <a:moveTo>
                  <a:pt x="1001" y="76159"/>
                </a:moveTo>
                <a:lnTo>
                  <a:pt x="919" y="78338"/>
                </a:lnTo>
                <a:lnTo>
                  <a:pt x="2068" y="80843"/>
                </a:lnTo>
                <a:lnTo>
                  <a:pt x="1001" y="76159"/>
                </a:lnTo>
                <a:close/>
              </a:path>
              <a:path w="62229" h="103504">
                <a:moveTo>
                  <a:pt x="30937" y="0"/>
                </a:moveTo>
                <a:lnTo>
                  <a:pt x="25221" y="12014"/>
                </a:lnTo>
                <a:lnTo>
                  <a:pt x="19561" y="23381"/>
                </a:lnTo>
                <a:lnTo>
                  <a:pt x="15811" y="30695"/>
                </a:lnTo>
                <a:lnTo>
                  <a:pt x="12141" y="37579"/>
                </a:lnTo>
                <a:lnTo>
                  <a:pt x="7785" y="45885"/>
                </a:lnTo>
                <a:lnTo>
                  <a:pt x="0" y="71767"/>
                </a:lnTo>
                <a:lnTo>
                  <a:pt x="1001" y="76159"/>
                </a:lnTo>
                <a:lnTo>
                  <a:pt x="1290" y="68426"/>
                </a:lnTo>
                <a:lnTo>
                  <a:pt x="3061" y="59621"/>
                </a:lnTo>
                <a:lnTo>
                  <a:pt x="6292" y="50765"/>
                </a:lnTo>
                <a:lnTo>
                  <a:pt x="11044" y="40700"/>
                </a:lnTo>
                <a:lnTo>
                  <a:pt x="17378" y="28269"/>
                </a:lnTo>
                <a:lnTo>
                  <a:pt x="25354" y="12314"/>
                </a:lnTo>
                <a:lnTo>
                  <a:pt x="35802" y="12314"/>
                </a:lnTo>
                <a:lnTo>
                  <a:pt x="31602" y="1833"/>
                </a:lnTo>
                <a:lnTo>
                  <a:pt x="30937" y="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979484" y="5081282"/>
            <a:ext cx="61206" cy="1024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979484" y="5081282"/>
            <a:ext cx="61206" cy="1024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83864" y="5082921"/>
            <a:ext cx="43989" cy="8281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83864" y="5082921"/>
            <a:ext cx="43989" cy="8281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983864" y="5082921"/>
            <a:ext cx="43989" cy="8281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982164" y="5085130"/>
            <a:ext cx="27305" cy="61594"/>
          </a:xfrm>
          <a:custGeom>
            <a:avLst/>
            <a:gdLst/>
            <a:ahLst/>
            <a:cxnLst/>
            <a:rect l="l" t="t" r="r" b="b"/>
            <a:pathLst>
              <a:path w="27304" h="61595">
                <a:moveTo>
                  <a:pt x="27063" y="0"/>
                </a:moveTo>
                <a:lnTo>
                  <a:pt x="22490" y="10765"/>
                </a:lnTo>
                <a:lnTo>
                  <a:pt x="16384" y="22733"/>
                </a:lnTo>
                <a:lnTo>
                  <a:pt x="9931" y="34960"/>
                </a:lnTo>
                <a:lnTo>
                  <a:pt x="4320" y="46504"/>
                </a:lnTo>
                <a:lnTo>
                  <a:pt x="673" y="56172"/>
                </a:lnTo>
                <a:lnTo>
                  <a:pt x="0" y="59182"/>
                </a:lnTo>
                <a:lnTo>
                  <a:pt x="63" y="61607"/>
                </a:lnTo>
                <a:lnTo>
                  <a:pt x="127" y="59550"/>
                </a:lnTo>
                <a:lnTo>
                  <a:pt x="723" y="57035"/>
                </a:lnTo>
                <a:lnTo>
                  <a:pt x="1701" y="54178"/>
                </a:lnTo>
                <a:lnTo>
                  <a:pt x="6449" y="43040"/>
                </a:lnTo>
                <a:lnTo>
                  <a:pt x="12858" y="30516"/>
                </a:lnTo>
                <a:lnTo>
                  <a:pt x="19470" y="17923"/>
                </a:lnTo>
                <a:lnTo>
                  <a:pt x="24825" y="6578"/>
                </a:lnTo>
                <a:lnTo>
                  <a:pt x="27063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979923" y="5152513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79" h="31114">
                <a:moveTo>
                  <a:pt x="38" y="0"/>
                </a:moveTo>
                <a:lnTo>
                  <a:pt x="30230" y="30772"/>
                </a:lnTo>
                <a:lnTo>
                  <a:pt x="17560" y="27002"/>
                </a:lnTo>
                <a:lnTo>
                  <a:pt x="7094" y="18931"/>
                </a:lnTo>
                <a:lnTo>
                  <a:pt x="875" y="6297"/>
                </a:lnTo>
                <a:lnTo>
                  <a:pt x="38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985620" y="5150294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4">
                <a:moveTo>
                  <a:pt x="18" y="0"/>
                </a:moveTo>
                <a:lnTo>
                  <a:pt x="0" y="3822"/>
                </a:lnTo>
                <a:lnTo>
                  <a:pt x="157" y="5676"/>
                </a:lnTo>
                <a:lnTo>
                  <a:pt x="1796" y="12788"/>
                </a:lnTo>
                <a:lnTo>
                  <a:pt x="3434" y="14579"/>
                </a:lnTo>
                <a:lnTo>
                  <a:pt x="5911" y="14579"/>
                </a:lnTo>
                <a:lnTo>
                  <a:pt x="6723" y="12699"/>
                </a:lnTo>
                <a:lnTo>
                  <a:pt x="5974" y="9728"/>
                </a:lnTo>
                <a:lnTo>
                  <a:pt x="5923" y="9296"/>
                </a:lnTo>
                <a:lnTo>
                  <a:pt x="3485" y="6921"/>
                </a:lnTo>
                <a:lnTo>
                  <a:pt x="1427" y="3822"/>
                </a:lnTo>
                <a:lnTo>
                  <a:pt x="18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985620" y="5150294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4">
                <a:moveTo>
                  <a:pt x="18" y="0"/>
                </a:moveTo>
                <a:lnTo>
                  <a:pt x="0" y="3822"/>
                </a:lnTo>
                <a:lnTo>
                  <a:pt x="157" y="5676"/>
                </a:lnTo>
                <a:lnTo>
                  <a:pt x="1796" y="12788"/>
                </a:lnTo>
                <a:lnTo>
                  <a:pt x="3434" y="14579"/>
                </a:lnTo>
                <a:lnTo>
                  <a:pt x="5911" y="14579"/>
                </a:lnTo>
                <a:lnTo>
                  <a:pt x="6723" y="12699"/>
                </a:lnTo>
                <a:lnTo>
                  <a:pt x="5974" y="9728"/>
                </a:lnTo>
                <a:lnTo>
                  <a:pt x="5923" y="9296"/>
                </a:lnTo>
                <a:lnTo>
                  <a:pt x="3485" y="6921"/>
                </a:lnTo>
                <a:lnTo>
                  <a:pt x="1427" y="3822"/>
                </a:lnTo>
                <a:lnTo>
                  <a:pt x="18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985639" y="5100802"/>
            <a:ext cx="18884" cy="5878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985639" y="5100802"/>
            <a:ext cx="18884" cy="587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985639" y="5100802"/>
            <a:ext cx="18884" cy="587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993116" y="5149482"/>
            <a:ext cx="46990" cy="33020"/>
          </a:xfrm>
          <a:custGeom>
            <a:avLst/>
            <a:gdLst/>
            <a:ahLst/>
            <a:cxnLst/>
            <a:rect l="l" t="t" r="r" b="b"/>
            <a:pathLst>
              <a:path w="46989" h="33020">
                <a:moveTo>
                  <a:pt x="0" y="26200"/>
                </a:moveTo>
                <a:lnTo>
                  <a:pt x="5257" y="30441"/>
                </a:lnTo>
                <a:lnTo>
                  <a:pt x="11696" y="32702"/>
                </a:lnTo>
                <a:lnTo>
                  <a:pt x="22669" y="32702"/>
                </a:lnTo>
                <a:lnTo>
                  <a:pt x="26424" y="31800"/>
                </a:lnTo>
                <a:lnTo>
                  <a:pt x="11112" y="31800"/>
                </a:lnTo>
                <a:lnTo>
                  <a:pt x="5194" y="29984"/>
                </a:lnTo>
                <a:lnTo>
                  <a:pt x="0" y="26200"/>
                </a:lnTo>
                <a:close/>
              </a:path>
              <a:path w="46989" h="33020">
                <a:moveTo>
                  <a:pt x="46189" y="0"/>
                </a:moveTo>
                <a:lnTo>
                  <a:pt x="45199" y="0"/>
                </a:lnTo>
                <a:lnTo>
                  <a:pt x="44831" y="1320"/>
                </a:lnTo>
                <a:lnTo>
                  <a:pt x="44843" y="8788"/>
                </a:lnTo>
                <a:lnTo>
                  <a:pt x="43027" y="14071"/>
                </a:lnTo>
                <a:lnTo>
                  <a:pt x="42684" y="14833"/>
                </a:lnTo>
                <a:lnTo>
                  <a:pt x="34272" y="25774"/>
                </a:lnTo>
                <a:lnTo>
                  <a:pt x="22488" y="31244"/>
                </a:lnTo>
                <a:lnTo>
                  <a:pt x="11112" y="31800"/>
                </a:lnTo>
                <a:lnTo>
                  <a:pt x="26424" y="31800"/>
                </a:lnTo>
                <a:lnTo>
                  <a:pt x="27165" y="31622"/>
                </a:lnTo>
                <a:lnTo>
                  <a:pt x="38950" y="25272"/>
                </a:lnTo>
                <a:lnTo>
                  <a:pt x="44488" y="17906"/>
                </a:lnTo>
                <a:lnTo>
                  <a:pt x="46850" y="3670"/>
                </a:lnTo>
                <a:lnTo>
                  <a:pt x="46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981489" y="515262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4" h="26035">
                <a:moveTo>
                  <a:pt x="8467" y="19157"/>
                </a:moveTo>
                <a:lnTo>
                  <a:pt x="9784" y="21195"/>
                </a:lnTo>
                <a:lnTo>
                  <a:pt x="17865" y="25473"/>
                </a:lnTo>
                <a:lnTo>
                  <a:pt x="8467" y="19157"/>
                </a:lnTo>
                <a:close/>
              </a:path>
              <a:path w="18414" h="26035">
                <a:moveTo>
                  <a:pt x="3210" y="11018"/>
                </a:moveTo>
                <a:lnTo>
                  <a:pt x="6758" y="18008"/>
                </a:lnTo>
                <a:lnTo>
                  <a:pt x="8467" y="19157"/>
                </a:lnTo>
                <a:lnTo>
                  <a:pt x="3210" y="11018"/>
                </a:lnTo>
                <a:close/>
              </a:path>
              <a:path w="18414" h="26035">
                <a:moveTo>
                  <a:pt x="1353" y="7358"/>
                </a:moveTo>
                <a:lnTo>
                  <a:pt x="1547" y="8443"/>
                </a:lnTo>
                <a:lnTo>
                  <a:pt x="3210" y="11018"/>
                </a:lnTo>
                <a:lnTo>
                  <a:pt x="1353" y="7358"/>
                </a:lnTo>
                <a:close/>
              </a:path>
              <a:path w="18414" h="26035">
                <a:moveTo>
                  <a:pt x="38" y="0"/>
                </a:moveTo>
                <a:lnTo>
                  <a:pt x="0" y="1930"/>
                </a:lnTo>
                <a:lnTo>
                  <a:pt x="190" y="3898"/>
                </a:lnTo>
                <a:lnTo>
                  <a:pt x="596" y="5867"/>
                </a:lnTo>
                <a:lnTo>
                  <a:pt x="1353" y="7358"/>
                </a:lnTo>
                <a:lnTo>
                  <a:pt x="38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966526" y="4655765"/>
            <a:ext cx="116205" cy="193040"/>
          </a:xfrm>
          <a:custGeom>
            <a:avLst/>
            <a:gdLst/>
            <a:ahLst/>
            <a:cxnLst/>
            <a:rect l="l" t="t" r="r" b="b"/>
            <a:pathLst>
              <a:path w="116204" h="193039">
                <a:moveTo>
                  <a:pt x="96867" y="176913"/>
                </a:moveTo>
                <a:lnTo>
                  <a:pt x="93283" y="180220"/>
                </a:lnTo>
                <a:lnTo>
                  <a:pt x="81090" y="187102"/>
                </a:lnTo>
                <a:lnTo>
                  <a:pt x="66778" y="191411"/>
                </a:lnTo>
                <a:lnTo>
                  <a:pt x="54976" y="192408"/>
                </a:lnTo>
                <a:lnTo>
                  <a:pt x="58267" y="192824"/>
                </a:lnTo>
                <a:lnTo>
                  <a:pt x="67998" y="191993"/>
                </a:lnTo>
                <a:lnTo>
                  <a:pt x="81030" y="188044"/>
                </a:lnTo>
                <a:lnTo>
                  <a:pt x="92577" y="181143"/>
                </a:lnTo>
                <a:lnTo>
                  <a:pt x="96867" y="176913"/>
                </a:lnTo>
                <a:close/>
              </a:path>
              <a:path w="116204" h="193039">
                <a:moveTo>
                  <a:pt x="58318" y="0"/>
                </a:moveTo>
                <a:lnTo>
                  <a:pt x="41168" y="35268"/>
                </a:lnTo>
                <a:lnTo>
                  <a:pt x="23540" y="69122"/>
                </a:lnTo>
                <a:lnTo>
                  <a:pt x="15772" y="83880"/>
                </a:lnTo>
                <a:lnTo>
                  <a:pt x="419" y="124434"/>
                </a:lnTo>
                <a:lnTo>
                  <a:pt x="0" y="129311"/>
                </a:lnTo>
                <a:lnTo>
                  <a:pt x="0" y="134277"/>
                </a:lnTo>
                <a:lnTo>
                  <a:pt x="14582" y="173325"/>
                </a:lnTo>
                <a:lnTo>
                  <a:pt x="50561" y="192782"/>
                </a:lnTo>
                <a:lnTo>
                  <a:pt x="54976" y="192408"/>
                </a:lnTo>
                <a:lnTo>
                  <a:pt x="43991" y="191023"/>
                </a:lnTo>
                <a:lnTo>
                  <a:pt x="31016" y="185917"/>
                </a:lnTo>
                <a:lnTo>
                  <a:pt x="19779" y="177949"/>
                </a:lnTo>
                <a:lnTo>
                  <a:pt x="10720" y="167565"/>
                </a:lnTo>
                <a:lnTo>
                  <a:pt x="4275" y="155208"/>
                </a:lnTo>
                <a:lnTo>
                  <a:pt x="884" y="141323"/>
                </a:lnTo>
                <a:lnTo>
                  <a:pt x="1150" y="131911"/>
                </a:lnTo>
                <a:lnTo>
                  <a:pt x="14249" y="88789"/>
                </a:lnTo>
                <a:lnTo>
                  <a:pt x="32331" y="53613"/>
                </a:lnTo>
                <a:lnTo>
                  <a:pt x="40197" y="38261"/>
                </a:lnTo>
                <a:lnTo>
                  <a:pt x="49019" y="20519"/>
                </a:lnTo>
                <a:lnTo>
                  <a:pt x="66422" y="20519"/>
                </a:lnTo>
                <a:lnTo>
                  <a:pt x="64690" y="16493"/>
                </a:lnTo>
                <a:lnTo>
                  <a:pt x="60468" y="5818"/>
                </a:lnTo>
                <a:lnTo>
                  <a:pt x="58318" y="0"/>
                </a:lnTo>
                <a:close/>
              </a:path>
              <a:path w="116204" h="193039">
                <a:moveTo>
                  <a:pt x="115215" y="137383"/>
                </a:moveTo>
                <a:lnTo>
                  <a:pt x="114313" y="146007"/>
                </a:lnTo>
                <a:lnTo>
                  <a:pt x="109618" y="159796"/>
                </a:lnTo>
                <a:lnTo>
                  <a:pt x="102239" y="171618"/>
                </a:lnTo>
                <a:lnTo>
                  <a:pt x="96867" y="176913"/>
                </a:lnTo>
                <a:lnTo>
                  <a:pt x="103139" y="171128"/>
                </a:lnTo>
                <a:lnTo>
                  <a:pt x="110444" y="160190"/>
                </a:lnTo>
                <a:lnTo>
                  <a:pt x="114981" y="147770"/>
                </a:lnTo>
                <a:lnTo>
                  <a:pt x="115215" y="137383"/>
                </a:lnTo>
                <a:close/>
              </a:path>
              <a:path w="116204" h="193039">
                <a:moveTo>
                  <a:pt x="114222" y="120776"/>
                </a:moveTo>
                <a:lnTo>
                  <a:pt x="115284" y="129311"/>
                </a:lnTo>
                <a:lnTo>
                  <a:pt x="115338" y="131911"/>
                </a:lnTo>
                <a:lnTo>
                  <a:pt x="115215" y="137383"/>
                </a:lnTo>
                <a:lnTo>
                  <a:pt x="115926" y="130579"/>
                </a:lnTo>
                <a:lnTo>
                  <a:pt x="114396" y="121304"/>
                </a:lnTo>
                <a:lnTo>
                  <a:pt x="114222" y="120776"/>
                </a:lnTo>
                <a:close/>
              </a:path>
              <a:path w="116204" h="193039">
                <a:moveTo>
                  <a:pt x="66422" y="20519"/>
                </a:moveTo>
                <a:lnTo>
                  <a:pt x="49019" y="20519"/>
                </a:lnTo>
                <a:lnTo>
                  <a:pt x="58996" y="34754"/>
                </a:lnTo>
                <a:lnTo>
                  <a:pt x="68659" y="47938"/>
                </a:lnTo>
                <a:lnTo>
                  <a:pt x="86420" y="71655"/>
                </a:lnTo>
                <a:lnTo>
                  <a:pt x="94205" y="82437"/>
                </a:lnTo>
                <a:lnTo>
                  <a:pt x="101051" y="92669"/>
                </a:lnTo>
                <a:lnTo>
                  <a:pt x="106803" y="102473"/>
                </a:lnTo>
                <a:lnTo>
                  <a:pt x="111303" y="111977"/>
                </a:lnTo>
                <a:lnTo>
                  <a:pt x="114222" y="120776"/>
                </a:lnTo>
                <a:lnTo>
                  <a:pt x="113924" y="118422"/>
                </a:lnTo>
                <a:lnTo>
                  <a:pt x="111250" y="110029"/>
                </a:lnTo>
                <a:lnTo>
                  <a:pt x="105952" y="98297"/>
                </a:lnTo>
                <a:lnTo>
                  <a:pt x="100074" y="87088"/>
                </a:lnTo>
                <a:lnTo>
                  <a:pt x="92953" y="74155"/>
                </a:lnTo>
                <a:lnTo>
                  <a:pt x="86857" y="62963"/>
                </a:lnTo>
                <a:lnTo>
                  <a:pt x="81477" y="52774"/>
                </a:lnTo>
                <a:lnTo>
                  <a:pt x="75003" y="39570"/>
                </a:lnTo>
                <a:lnTo>
                  <a:pt x="69472" y="27609"/>
                </a:lnTo>
                <a:lnTo>
                  <a:pt x="66422" y="20519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967049" y="4656975"/>
            <a:ext cx="115456" cy="19161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967049" y="4656975"/>
            <a:ext cx="115456" cy="19161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975174" y="4660049"/>
            <a:ext cx="83431" cy="15496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975174" y="4660049"/>
            <a:ext cx="83431" cy="15496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975174" y="4660049"/>
            <a:ext cx="83431" cy="15496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972141" y="4664185"/>
            <a:ext cx="51435" cy="115570"/>
          </a:xfrm>
          <a:custGeom>
            <a:avLst/>
            <a:gdLst/>
            <a:ahLst/>
            <a:cxnLst/>
            <a:rect l="l" t="t" r="r" b="b"/>
            <a:pathLst>
              <a:path w="51435" h="115570">
                <a:moveTo>
                  <a:pt x="51015" y="0"/>
                </a:moveTo>
                <a:lnTo>
                  <a:pt x="29245" y="45627"/>
                </a:lnTo>
                <a:lnTo>
                  <a:pt x="22701" y="57884"/>
                </a:lnTo>
                <a:lnTo>
                  <a:pt x="16396" y="69944"/>
                </a:lnTo>
                <a:lnTo>
                  <a:pt x="10672" y="81537"/>
                </a:lnTo>
                <a:lnTo>
                  <a:pt x="5868" y="92396"/>
                </a:lnTo>
                <a:lnTo>
                  <a:pt x="1269" y="105105"/>
                </a:lnTo>
                <a:lnTo>
                  <a:pt x="0" y="110743"/>
                </a:lnTo>
                <a:lnTo>
                  <a:pt x="139" y="115277"/>
                </a:lnTo>
                <a:lnTo>
                  <a:pt x="253" y="111429"/>
                </a:lnTo>
                <a:lnTo>
                  <a:pt x="1384" y="106718"/>
                </a:lnTo>
                <a:lnTo>
                  <a:pt x="19224" y="66603"/>
                </a:lnTo>
                <a:lnTo>
                  <a:pt x="32697" y="41208"/>
                </a:lnTo>
                <a:lnTo>
                  <a:pt x="39022" y="28973"/>
                </a:lnTo>
                <a:lnTo>
                  <a:pt x="44513" y="17545"/>
                </a:lnTo>
                <a:lnTo>
                  <a:pt x="48754" y="7300"/>
                </a:lnTo>
                <a:lnTo>
                  <a:pt x="51015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967933" y="4790268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36166" y="53098"/>
                </a:moveTo>
                <a:lnTo>
                  <a:pt x="37737" y="53905"/>
                </a:lnTo>
                <a:lnTo>
                  <a:pt x="48045" y="56646"/>
                </a:lnTo>
                <a:lnTo>
                  <a:pt x="36166" y="53098"/>
                </a:lnTo>
                <a:close/>
              </a:path>
              <a:path w="48260" h="57150">
                <a:moveTo>
                  <a:pt x="29789" y="49821"/>
                </a:moveTo>
                <a:lnTo>
                  <a:pt x="34868" y="52710"/>
                </a:lnTo>
                <a:lnTo>
                  <a:pt x="36166" y="53098"/>
                </a:lnTo>
                <a:lnTo>
                  <a:pt x="29789" y="49821"/>
                </a:lnTo>
                <a:close/>
              </a:path>
              <a:path w="48260" h="57150">
                <a:moveTo>
                  <a:pt x="26378" y="47881"/>
                </a:moveTo>
                <a:lnTo>
                  <a:pt x="26984" y="48380"/>
                </a:lnTo>
                <a:lnTo>
                  <a:pt x="29789" y="49821"/>
                </a:lnTo>
                <a:lnTo>
                  <a:pt x="26378" y="47881"/>
                </a:lnTo>
                <a:close/>
              </a:path>
              <a:path w="48260" h="57150">
                <a:moveTo>
                  <a:pt x="63" y="0"/>
                </a:moveTo>
                <a:lnTo>
                  <a:pt x="13277" y="36892"/>
                </a:lnTo>
                <a:lnTo>
                  <a:pt x="26378" y="47881"/>
                </a:lnTo>
                <a:lnTo>
                  <a:pt x="16810" y="40005"/>
                </a:lnTo>
                <a:lnTo>
                  <a:pt x="8237" y="28715"/>
                </a:lnTo>
                <a:lnTo>
                  <a:pt x="2289" y="14442"/>
                </a:lnTo>
                <a:lnTo>
                  <a:pt x="63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978501" y="4786109"/>
            <a:ext cx="12814" cy="2727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978501" y="4786109"/>
            <a:ext cx="12814" cy="272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978692" y="4693526"/>
            <a:ext cx="35598" cy="10999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978692" y="4693526"/>
            <a:ext cx="35598" cy="10999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978692" y="4693526"/>
            <a:ext cx="35598" cy="10999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994760" y="4784596"/>
            <a:ext cx="86360" cy="60960"/>
          </a:xfrm>
          <a:custGeom>
            <a:avLst/>
            <a:gdLst/>
            <a:ahLst/>
            <a:cxnLst/>
            <a:rect l="l" t="t" r="r" b="b"/>
            <a:pathLst>
              <a:path w="86360" h="60960">
                <a:moveTo>
                  <a:pt x="0" y="50379"/>
                </a:moveTo>
                <a:lnTo>
                  <a:pt x="10413" y="56670"/>
                </a:lnTo>
                <a:lnTo>
                  <a:pt x="23057" y="60411"/>
                </a:lnTo>
                <a:lnTo>
                  <a:pt x="39204" y="60181"/>
                </a:lnTo>
                <a:lnTo>
                  <a:pt x="45058" y="58985"/>
                </a:lnTo>
                <a:lnTo>
                  <a:pt x="37331" y="58985"/>
                </a:lnTo>
                <a:lnTo>
                  <a:pt x="22113" y="58337"/>
                </a:lnTo>
                <a:lnTo>
                  <a:pt x="10020" y="55456"/>
                </a:lnTo>
                <a:lnTo>
                  <a:pt x="0" y="50379"/>
                </a:lnTo>
                <a:close/>
              </a:path>
              <a:path w="86360" h="60960">
                <a:moveTo>
                  <a:pt x="85080" y="0"/>
                </a:moveTo>
                <a:lnTo>
                  <a:pt x="83200" y="0"/>
                </a:lnTo>
                <a:lnTo>
                  <a:pt x="82527" y="2476"/>
                </a:lnTo>
                <a:lnTo>
                  <a:pt x="82553" y="16446"/>
                </a:lnTo>
                <a:lnTo>
                  <a:pt x="79124" y="26339"/>
                </a:lnTo>
                <a:lnTo>
                  <a:pt x="49902" y="55611"/>
                </a:lnTo>
                <a:lnTo>
                  <a:pt x="37331" y="58985"/>
                </a:lnTo>
                <a:lnTo>
                  <a:pt x="45058" y="58985"/>
                </a:lnTo>
                <a:lnTo>
                  <a:pt x="80463" y="30340"/>
                </a:lnTo>
                <a:lnTo>
                  <a:pt x="86325" y="6870"/>
                </a:lnTo>
                <a:lnTo>
                  <a:pt x="8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970885" y="4790475"/>
            <a:ext cx="50800" cy="51435"/>
          </a:xfrm>
          <a:custGeom>
            <a:avLst/>
            <a:gdLst/>
            <a:ahLst/>
            <a:cxnLst/>
            <a:rect l="l" t="t" r="r" b="b"/>
            <a:pathLst>
              <a:path w="50800" h="51435">
                <a:moveTo>
                  <a:pt x="63" y="0"/>
                </a:moveTo>
                <a:lnTo>
                  <a:pt x="24360" y="43255"/>
                </a:lnTo>
                <a:lnTo>
                  <a:pt x="50615" y="50852"/>
                </a:lnTo>
                <a:lnTo>
                  <a:pt x="37555" y="47929"/>
                </a:lnTo>
                <a:lnTo>
                  <a:pt x="25375" y="42501"/>
                </a:lnTo>
                <a:lnTo>
                  <a:pt x="14805" y="34474"/>
                </a:lnTo>
                <a:lnTo>
                  <a:pt x="6576" y="23755"/>
                </a:lnTo>
                <a:lnTo>
                  <a:pt x="1419" y="10249"/>
                </a:lnTo>
                <a:lnTo>
                  <a:pt x="63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38379" y="3716240"/>
            <a:ext cx="64135" cy="104775"/>
          </a:xfrm>
          <a:custGeom>
            <a:avLst/>
            <a:gdLst/>
            <a:ahLst/>
            <a:cxnLst/>
            <a:rect l="l" t="t" r="r" b="b"/>
            <a:pathLst>
              <a:path w="64135" h="104775">
                <a:moveTo>
                  <a:pt x="20203" y="101461"/>
                </a:moveTo>
                <a:lnTo>
                  <a:pt x="24785" y="103593"/>
                </a:lnTo>
                <a:lnTo>
                  <a:pt x="32029" y="104330"/>
                </a:lnTo>
                <a:lnTo>
                  <a:pt x="32778" y="104317"/>
                </a:lnTo>
                <a:lnTo>
                  <a:pt x="33717" y="104076"/>
                </a:lnTo>
                <a:lnTo>
                  <a:pt x="31661" y="104076"/>
                </a:lnTo>
                <a:lnTo>
                  <a:pt x="20203" y="101461"/>
                </a:lnTo>
                <a:close/>
              </a:path>
              <a:path w="64135" h="104775">
                <a:moveTo>
                  <a:pt x="40236" y="102401"/>
                </a:moveTo>
                <a:lnTo>
                  <a:pt x="32397" y="104076"/>
                </a:lnTo>
                <a:lnTo>
                  <a:pt x="33717" y="104076"/>
                </a:lnTo>
                <a:lnTo>
                  <a:pt x="40236" y="102401"/>
                </a:lnTo>
                <a:close/>
              </a:path>
              <a:path w="64135" h="104775">
                <a:moveTo>
                  <a:pt x="44298" y="101357"/>
                </a:moveTo>
                <a:lnTo>
                  <a:pt x="40236" y="102401"/>
                </a:lnTo>
                <a:lnTo>
                  <a:pt x="43944" y="101609"/>
                </a:lnTo>
                <a:lnTo>
                  <a:pt x="44298" y="101357"/>
                </a:lnTo>
                <a:close/>
              </a:path>
              <a:path w="64135" h="104775">
                <a:moveTo>
                  <a:pt x="16145" y="99573"/>
                </a:moveTo>
                <a:lnTo>
                  <a:pt x="17845" y="100923"/>
                </a:lnTo>
                <a:lnTo>
                  <a:pt x="20203" y="101461"/>
                </a:lnTo>
                <a:lnTo>
                  <a:pt x="16145" y="99573"/>
                </a:lnTo>
                <a:close/>
              </a:path>
              <a:path w="64135" h="104775">
                <a:moveTo>
                  <a:pt x="37167" y="14868"/>
                </a:moveTo>
                <a:lnTo>
                  <a:pt x="24017" y="14868"/>
                </a:lnTo>
                <a:lnTo>
                  <a:pt x="35439" y="27032"/>
                </a:lnTo>
                <a:lnTo>
                  <a:pt x="45623" y="37982"/>
                </a:lnTo>
                <a:lnTo>
                  <a:pt x="54047" y="48073"/>
                </a:lnTo>
                <a:lnTo>
                  <a:pt x="60185" y="57659"/>
                </a:lnTo>
                <a:lnTo>
                  <a:pt x="63515" y="67096"/>
                </a:lnTo>
                <a:lnTo>
                  <a:pt x="61369" y="82409"/>
                </a:lnTo>
                <a:lnTo>
                  <a:pt x="54464" y="94145"/>
                </a:lnTo>
                <a:lnTo>
                  <a:pt x="44298" y="101357"/>
                </a:lnTo>
                <a:lnTo>
                  <a:pt x="46379" y="100823"/>
                </a:lnTo>
                <a:lnTo>
                  <a:pt x="56962" y="92297"/>
                </a:lnTo>
                <a:lnTo>
                  <a:pt x="63164" y="80163"/>
                </a:lnTo>
                <a:lnTo>
                  <a:pt x="64122" y="66725"/>
                </a:lnTo>
                <a:lnTo>
                  <a:pt x="62776" y="62344"/>
                </a:lnTo>
                <a:lnTo>
                  <a:pt x="58712" y="53085"/>
                </a:lnTo>
                <a:lnTo>
                  <a:pt x="49308" y="37287"/>
                </a:lnTo>
                <a:lnTo>
                  <a:pt x="45694" y="31267"/>
                </a:lnTo>
                <a:lnTo>
                  <a:pt x="42303" y="24993"/>
                </a:lnTo>
                <a:lnTo>
                  <a:pt x="37167" y="14868"/>
                </a:lnTo>
                <a:close/>
              </a:path>
              <a:path w="64135" h="104775">
                <a:moveTo>
                  <a:pt x="9039" y="93932"/>
                </a:moveTo>
                <a:lnTo>
                  <a:pt x="12234" y="97754"/>
                </a:lnTo>
                <a:lnTo>
                  <a:pt x="16145" y="99573"/>
                </a:lnTo>
                <a:lnTo>
                  <a:pt x="9039" y="93932"/>
                </a:lnTo>
                <a:close/>
              </a:path>
              <a:path w="64135" h="104775">
                <a:moveTo>
                  <a:pt x="6235" y="90578"/>
                </a:moveTo>
                <a:lnTo>
                  <a:pt x="7137" y="92422"/>
                </a:lnTo>
                <a:lnTo>
                  <a:pt x="9039" y="93932"/>
                </a:lnTo>
                <a:lnTo>
                  <a:pt x="6235" y="90578"/>
                </a:lnTo>
                <a:close/>
              </a:path>
              <a:path w="64135" h="104775">
                <a:moveTo>
                  <a:pt x="2239" y="82409"/>
                </a:moveTo>
                <a:lnTo>
                  <a:pt x="3469" y="87270"/>
                </a:lnTo>
                <a:lnTo>
                  <a:pt x="6235" y="90578"/>
                </a:lnTo>
                <a:lnTo>
                  <a:pt x="2239" y="82409"/>
                </a:lnTo>
                <a:close/>
              </a:path>
              <a:path w="64135" h="104775">
                <a:moveTo>
                  <a:pt x="1102" y="77915"/>
                </a:moveTo>
                <a:lnTo>
                  <a:pt x="1140" y="80163"/>
                </a:lnTo>
                <a:lnTo>
                  <a:pt x="2239" y="82409"/>
                </a:lnTo>
                <a:lnTo>
                  <a:pt x="1102" y="77915"/>
                </a:lnTo>
                <a:close/>
              </a:path>
              <a:path w="64135" h="104775">
                <a:moveTo>
                  <a:pt x="30632" y="0"/>
                </a:moveTo>
                <a:lnTo>
                  <a:pt x="25047" y="12084"/>
                </a:lnTo>
                <a:lnTo>
                  <a:pt x="19526" y="23523"/>
                </a:lnTo>
                <a:lnTo>
                  <a:pt x="15557" y="31521"/>
                </a:lnTo>
                <a:lnTo>
                  <a:pt x="12534" y="37337"/>
                </a:lnTo>
                <a:lnTo>
                  <a:pt x="5460" y="51269"/>
                </a:lnTo>
                <a:lnTo>
                  <a:pt x="2349" y="58750"/>
                </a:lnTo>
                <a:lnTo>
                  <a:pt x="1219" y="62090"/>
                </a:lnTo>
                <a:lnTo>
                  <a:pt x="114" y="68237"/>
                </a:lnTo>
                <a:lnTo>
                  <a:pt x="0" y="73558"/>
                </a:lnTo>
                <a:lnTo>
                  <a:pt x="1102" y="77915"/>
                </a:lnTo>
                <a:lnTo>
                  <a:pt x="1238" y="70235"/>
                </a:lnTo>
                <a:lnTo>
                  <a:pt x="2821" y="61492"/>
                </a:lnTo>
                <a:lnTo>
                  <a:pt x="5853" y="52681"/>
                </a:lnTo>
                <a:lnTo>
                  <a:pt x="10371" y="42705"/>
                </a:lnTo>
                <a:lnTo>
                  <a:pt x="16413" y="30466"/>
                </a:lnTo>
                <a:lnTo>
                  <a:pt x="24017" y="14868"/>
                </a:lnTo>
                <a:lnTo>
                  <a:pt x="37167" y="14868"/>
                </a:lnTo>
                <a:lnTo>
                  <a:pt x="36557" y="13665"/>
                </a:lnTo>
                <a:lnTo>
                  <a:pt x="31440" y="2034"/>
                </a:lnTo>
                <a:lnTo>
                  <a:pt x="30632" y="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38665" y="3716896"/>
            <a:ext cx="63647" cy="10341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38665" y="3716896"/>
            <a:ext cx="63647" cy="10341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142928" y="3718547"/>
            <a:ext cx="45706" cy="8376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142928" y="3718547"/>
            <a:ext cx="45706" cy="8376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42928" y="3718547"/>
            <a:ext cx="45706" cy="8376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41307" y="3720816"/>
            <a:ext cx="27305" cy="63500"/>
          </a:xfrm>
          <a:custGeom>
            <a:avLst/>
            <a:gdLst/>
            <a:ahLst/>
            <a:cxnLst/>
            <a:rect l="l" t="t" r="r" b="b"/>
            <a:pathLst>
              <a:path w="27304" h="63500">
                <a:moveTo>
                  <a:pt x="26860" y="0"/>
                </a:moveTo>
                <a:lnTo>
                  <a:pt x="22450" y="10788"/>
                </a:lnTo>
                <a:lnTo>
                  <a:pt x="16513" y="22814"/>
                </a:lnTo>
                <a:lnTo>
                  <a:pt x="10190" y="35146"/>
                </a:lnTo>
                <a:lnTo>
                  <a:pt x="4619" y="46848"/>
                </a:lnTo>
                <a:lnTo>
                  <a:pt x="635" y="57658"/>
                </a:lnTo>
                <a:lnTo>
                  <a:pt x="0" y="60718"/>
                </a:lnTo>
                <a:lnTo>
                  <a:pt x="127" y="63169"/>
                </a:lnTo>
                <a:lnTo>
                  <a:pt x="232" y="60718"/>
                </a:lnTo>
                <a:lnTo>
                  <a:pt x="711" y="58521"/>
                </a:lnTo>
                <a:lnTo>
                  <a:pt x="1663" y="55613"/>
                </a:lnTo>
                <a:lnTo>
                  <a:pt x="6239" y="44447"/>
                </a:lnTo>
                <a:lnTo>
                  <a:pt x="12473" y="31853"/>
                </a:lnTo>
                <a:lnTo>
                  <a:pt x="18967" y="19130"/>
                </a:lnTo>
                <a:lnTo>
                  <a:pt x="24322" y="7581"/>
                </a:lnTo>
                <a:lnTo>
                  <a:pt x="26860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139195" y="3789894"/>
            <a:ext cx="33020" cy="30480"/>
          </a:xfrm>
          <a:custGeom>
            <a:avLst/>
            <a:gdLst/>
            <a:ahLst/>
            <a:cxnLst/>
            <a:rect l="l" t="t" r="r" b="b"/>
            <a:pathLst>
              <a:path w="33020" h="30479">
                <a:moveTo>
                  <a:pt x="0" y="0"/>
                </a:moveTo>
                <a:lnTo>
                  <a:pt x="31037" y="29986"/>
                </a:lnTo>
                <a:lnTo>
                  <a:pt x="32512" y="29997"/>
                </a:lnTo>
                <a:lnTo>
                  <a:pt x="19270" y="26779"/>
                </a:lnTo>
                <a:lnTo>
                  <a:pt x="8241" y="19370"/>
                </a:lnTo>
                <a:lnTo>
                  <a:pt x="1315" y="7460"/>
                </a:lnTo>
                <a:lnTo>
                  <a:pt x="0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45036" y="3787457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0" y="0"/>
                </a:moveTo>
                <a:lnTo>
                  <a:pt x="60" y="3797"/>
                </a:lnTo>
                <a:lnTo>
                  <a:pt x="266" y="5714"/>
                </a:lnTo>
                <a:lnTo>
                  <a:pt x="2120" y="12788"/>
                </a:lnTo>
                <a:lnTo>
                  <a:pt x="3822" y="14541"/>
                </a:lnTo>
                <a:lnTo>
                  <a:pt x="6400" y="14541"/>
                </a:lnTo>
                <a:lnTo>
                  <a:pt x="7238" y="12623"/>
                </a:lnTo>
                <a:lnTo>
                  <a:pt x="6400" y="9613"/>
                </a:lnTo>
                <a:lnTo>
                  <a:pt x="6337" y="9169"/>
                </a:lnTo>
                <a:lnTo>
                  <a:pt x="3746" y="6857"/>
                </a:lnTo>
                <a:lnTo>
                  <a:pt x="1549" y="379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145036" y="3787457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0" y="0"/>
                </a:moveTo>
                <a:lnTo>
                  <a:pt x="60" y="3797"/>
                </a:lnTo>
                <a:lnTo>
                  <a:pt x="266" y="5714"/>
                </a:lnTo>
                <a:lnTo>
                  <a:pt x="2120" y="12788"/>
                </a:lnTo>
                <a:lnTo>
                  <a:pt x="3822" y="14541"/>
                </a:lnTo>
                <a:lnTo>
                  <a:pt x="6400" y="14541"/>
                </a:lnTo>
                <a:lnTo>
                  <a:pt x="7238" y="12623"/>
                </a:lnTo>
                <a:lnTo>
                  <a:pt x="6400" y="9613"/>
                </a:lnTo>
                <a:lnTo>
                  <a:pt x="6337" y="9169"/>
                </a:lnTo>
                <a:lnTo>
                  <a:pt x="3746" y="6857"/>
                </a:lnTo>
                <a:lnTo>
                  <a:pt x="1549" y="3797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45036" y="3736822"/>
            <a:ext cx="18567" cy="5980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145036" y="3736822"/>
            <a:ext cx="18567" cy="5980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145036" y="3736822"/>
            <a:ext cx="18567" cy="5980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53335" y="3784752"/>
            <a:ext cx="48260" cy="34290"/>
          </a:xfrm>
          <a:custGeom>
            <a:avLst/>
            <a:gdLst/>
            <a:ahLst/>
            <a:cxnLst/>
            <a:rect l="l" t="t" r="r" b="b"/>
            <a:pathLst>
              <a:path w="48260" h="34289">
                <a:moveTo>
                  <a:pt x="0" y="28067"/>
                </a:moveTo>
                <a:lnTo>
                  <a:pt x="5270" y="31965"/>
                </a:lnTo>
                <a:lnTo>
                  <a:pt x="11620" y="34010"/>
                </a:lnTo>
                <a:lnTo>
                  <a:pt x="23012" y="34010"/>
                </a:lnTo>
                <a:lnTo>
                  <a:pt x="26544" y="33134"/>
                </a:lnTo>
                <a:lnTo>
                  <a:pt x="10972" y="33134"/>
                </a:lnTo>
                <a:lnTo>
                  <a:pt x="5168" y="31508"/>
                </a:lnTo>
                <a:lnTo>
                  <a:pt x="0" y="28067"/>
                </a:lnTo>
                <a:close/>
              </a:path>
              <a:path w="48260" h="34289">
                <a:moveTo>
                  <a:pt x="47434" y="0"/>
                </a:moveTo>
                <a:lnTo>
                  <a:pt x="46393" y="0"/>
                </a:lnTo>
                <a:lnTo>
                  <a:pt x="46050" y="1346"/>
                </a:lnTo>
                <a:lnTo>
                  <a:pt x="46215" y="8902"/>
                </a:lnTo>
                <a:lnTo>
                  <a:pt x="44437" y="14300"/>
                </a:lnTo>
                <a:lnTo>
                  <a:pt x="44107" y="15087"/>
                </a:lnTo>
                <a:lnTo>
                  <a:pt x="35925" y="26149"/>
                </a:lnTo>
                <a:lnTo>
                  <a:pt x="24292" y="32156"/>
                </a:lnTo>
                <a:lnTo>
                  <a:pt x="10972" y="33134"/>
                </a:lnTo>
                <a:lnTo>
                  <a:pt x="26544" y="33134"/>
                </a:lnTo>
                <a:lnTo>
                  <a:pt x="28028" y="32766"/>
                </a:lnTo>
                <a:lnTo>
                  <a:pt x="40436" y="25755"/>
                </a:lnTo>
                <a:lnTo>
                  <a:pt x="46037" y="18122"/>
                </a:lnTo>
                <a:lnTo>
                  <a:pt x="48183" y="3682"/>
                </a:lnTo>
                <a:lnTo>
                  <a:pt x="47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140824" y="3789948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10" h="26670">
                <a:moveTo>
                  <a:pt x="5710" y="15097"/>
                </a:moveTo>
                <a:lnTo>
                  <a:pt x="7152" y="17744"/>
                </a:lnTo>
                <a:lnTo>
                  <a:pt x="18470" y="24910"/>
                </a:lnTo>
                <a:lnTo>
                  <a:pt x="28359" y="26504"/>
                </a:lnTo>
                <a:lnTo>
                  <a:pt x="28701" y="26492"/>
                </a:lnTo>
                <a:lnTo>
                  <a:pt x="15573" y="23000"/>
                </a:lnTo>
                <a:lnTo>
                  <a:pt x="5710" y="15097"/>
                </a:lnTo>
                <a:close/>
              </a:path>
              <a:path w="29210" h="26670">
                <a:moveTo>
                  <a:pt x="4611" y="13079"/>
                </a:moveTo>
                <a:lnTo>
                  <a:pt x="5233" y="14715"/>
                </a:lnTo>
                <a:lnTo>
                  <a:pt x="5710" y="15097"/>
                </a:lnTo>
                <a:lnTo>
                  <a:pt x="4611" y="13079"/>
                </a:lnTo>
                <a:close/>
              </a:path>
              <a:path w="29210" h="26670">
                <a:moveTo>
                  <a:pt x="0" y="0"/>
                </a:moveTo>
                <a:lnTo>
                  <a:pt x="0" y="1955"/>
                </a:lnTo>
                <a:lnTo>
                  <a:pt x="241" y="3937"/>
                </a:lnTo>
                <a:lnTo>
                  <a:pt x="711" y="5918"/>
                </a:lnTo>
                <a:lnTo>
                  <a:pt x="4611" y="13079"/>
                </a:lnTo>
                <a:lnTo>
                  <a:pt x="107" y="1239"/>
                </a:lnTo>
                <a:lnTo>
                  <a:pt x="0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923482" y="3557545"/>
            <a:ext cx="60325" cy="123825"/>
          </a:xfrm>
          <a:custGeom>
            <a:avLst/>
            <a:gdLst/>
            <a:ahLst/>
            <a:cxnLst/>
            <a:rect l="l" t="t" r="r" b="b"/>
            <a:pathLst>
              <a:path w="60325" h="123825">
                <a:moveTo>
                  <a:pt x="54277" y="106673"/>
                </a:moveTo>
                <a:lnTo>
                  <a:pt x="48046" y="114269"/>
                </a:lnTo>
                <a:lnTo>
                  <a:pt x="36078" y="120252"/>
                </a:lnTo>
                <a:lnTo>
                  <a:pt x="22559" y="121317"/>
                </a:lnTo>
                <a:lnTo>
                  <a:pt x="30162" y="123355"/>
                </a:lnTo>
                <a:lnTo>
                  <a:pt x="40043" y="121260"/>
                </a:lnTo>
                <a:lnTo>
                  <a:pt x="50425" y="113420"/>
                </a:lnTo>
                <a:lnTo>
                  <a:pt x="54277" y="106673"/>
                </a:lnTo>
                <a:close/>
              </a:path>
              <a:path w="60325" h="123825">
                <a:moveTo>
                  <a:pt x="18367" y="120194"/>
                </a:moveTo>
                <a:lnTo>
                  <a:pt x="20107" y="121510"/>
                </a:lnTo>
                <a:lnTo>
                  <a:pt x="22559" y="121317"/>
                </a:lnTo>
                <a:lnTo>
                  <a:pt x="18367" y="120194"/>
                </a:lnTo>
                <a:close/>
              </a:path>
              <a:path w="60325" h="123825">
                <a:moveTo>
                  <a:pt x="16297" y="118627"/>
                </a:moveTo>
                <a:lnTo>
                  <a:pt x="17878" y="120063"/>
                </a:lnTo>
                <a:lnTo>
                  <a:pt x="18367" y="120194"/>
                </a:lnTo>
                <a:lnTo>
                  <a:pt x="16297" y="118627"/>
                </a:lnTo>
                <a:close/>
              </a:path>
              <a:path w="60325" h="123825">
                <a:moveTo>
                  <a:pt x="8492" y="111542"/>
                </a:moveTo>
                <a:lnTo>
                  <a:pt x="9687" y="113625"/>
                </a:lnTo>
                <a:lnTo>
                  <a:pt x="16297" y="118627"/>
                </a:lnTo>
                <a:lnTo>
                  <a:pt x="8492" y="111542"/>
                </a:lnTo>
                <a:close/>
              </a:path>
              <a:path w="60325" h="123825">
                <a:moveTo>
                  <a:pt x="7048" y="109024"/>
                </a:moveTo>
                <a:lnTo>
                  <a:pt x="8053" y="111144"/>
                </a:lnTo>
                <a:lnTo>
                  <a:pt x="8492" y="111542"/>
                </a:lnTo>
                <a:lnTo>
                  <a:pt x="7048" y="109024"/>
                </a:lnTo>
                <a:close/>
              </a:path>
              <a:path w="60325" h="123825">
                <a:moveTo>
                  <a:pt x="2181" y="98764"/>
                </a:moveTo>
                <a:lnTo>
                  <a:pt x="2609" y="101284"/>
                </a:lnTo>
                <a:lnTo>
                  <a:pt x="7048" y="109024"/>
                </a:lnTo>
                <a:lnTo>
                  <a:pt x="2181" y="98764"/>
                </a:lnTo>
                <a:close/>
              </a:path>
              <a:path w="60325" h="123825">
                <a:moveTo>
                  <a:pt x="56633" y="102546"/>
                </a:moveTo>
                <a:lnTo>
                  <a:pt x="54277" y="106673"/>
                </a:lnTo>
                <a:lnTo>
                  <a:pt x="55990" y="104585"/>
                </a:lnTo>
                <a:lnTo>
                  <a:pt x="56633" y="102546"/>
                </a:lnTo>
                <a:close/>
              </a:path>
              <a:path w="60325" h="123825">
                <a:moveTo>
                  <a:pt x="57910" y="98501"/>
                </a:moveTo>
                <a:lnTo>
                  <a:pt x="56633" y="102546"/>
                </a:lnTo>
                <a:lnTo>
                  <a:pt x="57480" y="101063"/>
                </a:lnTo>
                <a:lnTo>
                  <a:pt x="57910" y="98501"/>
                </a:lnTo>
                <a:close/>
              </a:path>
              <a:path w="60325" h="123825">
                <a:moveTo>
                  <a:pt x="1821" y="96641"/>
                </a:moveTo>
                <a:lnTo>
                  <a:pt x="1835" y="98034"/>
                </a:lnTo>
                <a:lnTo>
                  <a:pt x="2181" y="98764"/>
                </a:lnTo>
                <a:lnTo>
                  <a:pt x="1821" y="96641"/>
                </a:lnTo>
                <a:close/>
              </a:path>
              <a:path w="60325" h="123825">
                <a:moveTo>
                  <a:pt x="30739" y="1815"/>
                </a:moveTo>
                <a:lnTo>
                  <a:pt x="29770" y="1815"/>
                </a:lnTo>
                <a:lnTo>
                  <a:pt x="35731" y="19196"/>
                </a:lnTo>
                <a:lnTo>
                  <a:pt x="41708" y="34018"/>
                </a:lnTo>
                <a:lnTo>
                  <a:pt x="47365" y="46732"/>
                </a:lnTo>
                <a:lnTo>
                  <a:pt x="52367" y="57791"/>
                </a:lnTo>
                <a:lnTo>
                  <a:pt x="56380" y="67655"/>
                </a:lnTo>
                <a:lnTo>
                  <a:pt x="59062" y="76756"/>
                </a:lnTo>
                <a:lnTo>
                  <a:pt x="60082" y="85566"/>
                </a:lnTo>
                <a:lnTo>
                  <a:pt x="57910" y="98501"/>
                </a:lnTo>
                <a:lnTo>
                  <a:pt x="59892" y="92222"/>
                </a:lnTo>
                <a:lnTo>
                  <a:pt x="47028" y="44983"/>
                </a:lnTo>
                <a:lnTo>
                  <a:pt x="43726" y="37642"/>
                </a:lnTo>
                <a:lnTo>
                  <a:pt x="40665" y="30086"/>
                </a:lnTo>
                <a:lnTo>
                  <a:pt x="36147" y="18279"/>
                </a:lnTo>
                <a:lnTo>
                  <a:pt x="32080" y="6225"/>
                </a:lnTo>
                <a:lnTo>
                  <a:pt x="30739" y="1815"/>
                </a:lnTo>
                <a:close/>
              </a:path>
              <a:path w="60325" h="123825">
                <a:moveTo>
                  <a:pt x="30187" y="0"/>
                </a:moveTo>
                <a:lnTo>
                  <a:pt x="25344" y="12514"/>
                </a:lnTo>
                <a:lnTo>
                  <a:pt x="20608" y="24286"/>
                </a:lnTo>
                <a:lnTo>
                  <a:pt x="14769" y="38161"/>
                </a:lnTo>
                <a:lnTo>
                  <a:pt x="5562" y="59715"/>
                </a:lnTo>
                <a:lnTo>
                  <a:pt x="2476" y="68465"/>
                </a:lnTo>
                <a:lnTo>
                  <a:pt x="1358" y="72377"/>
                </a:lnTo>
                <a:lnTo>
                  <a:pt x="203" y="79603"/>
                </a:lnTo>
                <a:lnTo>
                  <a:pt x="0" y="82727"/>
                </a:lnTo>
                <a:lnTo>
                  <a:pt x="0" y="85902"/>
                </a:lnTo>
                <a:lnTo>
                  <a:pt x="1821" y="96641"/>
                </a:lnTo>
                <a:lnTo>
                  <a:pt x="1830" y="85566"/>
                </a:lnTo>
                <a:lnTo>
                  <a:pt x="2596" y="76919"/>
                </a:lnTo>
                <a:lnTo>
                  <a:pt x="4480" y="67649"/>
                </a:lnTo>
                <a:lnTo>
                  <a:pt x="7390" y="58171"/>
                </a:lnTo>
                <a:lnTo>
                  <a:pt x="11353" y="47657"/>
                </a:lnTo>
                <a:lnTo>
                  <a:pt x="22522" y="20290"/>
                </a:lnTo>
                <a:lnTo>
                  <a:pt x="29770" y="1815"/>
                </a:lnTo>
                <a:lnTo>
                  <a:pt x="30739" y="1815"/>
                </a:lnTo>
                <a:lnTo>
                  <a:pt x="30187" y="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923759" y="3558324"/>
            <a:ext cx="59688" cy="12258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923759" y="3558324"/>
            <a:ext cx="59688" cy="12258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928057" y="3560279"/>
            <a:ext cx="42868" cy="9913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28057" y="3560279"/>
            <a:ext cx="42868" cy="9913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928057" y="3560279"/>
            <a:ext cx="42868" cy="9913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926390" y="3562937"/>
            <a:ext cx="26670" cy="74295"/>
          </a:xfrm>
          <a:custGeom>
            <a:avLst/>
            <a:gdLst/>
            <a:ahLst/>
            <a:cxnLst/>
            <a:rect l="l" t="t" r="r" b="b"/>
            <a:pathLst>
              <a:path w="26670" h="74295">
                <a:moveTo>
                  <a:pt x="26403" y="0"/>
                </a:moveTo>
                <a:lnTo>
                  <a:pt x="22669" y="11003"/>
                </a:lnTo>
                <a:lnTo>
                  <a:pt x="17704" y="23197"/>
                </a:lnTo>
                <a:lnTo>
                  <a:pt x="12250" y="35855"/>
                </a:lnTo>
                <a:lnTo>
                  <a:pt x="7051" y="48250"/>
                </a:lnTo>
                <a:lnTo>
                  <a:pt x="2849" y="59656"/>
                </a:lnTo>
                <a:lnTo>
                  <a:pt x="647" y="67233"/>
                </a:lnTo>
                <a:lnTo>
                  <a:pt x="0" y="70840"/>
                </a:lnTo>
                <a:lnTo>
                  <a:pt x="63" y="73736"/>
                </a:lnTo>
                <a:lnTo>
                  <a:pt x="127" y="71285"/>
                </a:lnTo>
                <a:lnTo>
                  <a:pt x="711" y="68262"/>
                </a:lnTo>
                <a:lnTo>
                  <a:pt x="1663" y="64846"/>
                </a:lnTo>
                <a:lnTo>
                  <a:pt x="5522" y="53493"/>
                </a:lnTo>
                <a:lnTo>
                  <a:pt x="10733" y="40744"/>
                </a:lnTo>
                <a:lnTo>
                  <a:pt x="16384" y="27609"/>
                </a:lnTo>
                <a:lnTo>
                  <a:pt x="21564" y="15097"/>
                </a:lnTo>
                <a:lnTo>
                  <a:pt x="25363" y="4219"/>
                </a:lnTo>
                <a:lnTo>
                  <a:pt x="26403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924210" y="3643590"/>
            <a:ext cx="27305" cy="36830"/>
          </a:xfrm>
          <a:custGeom>
            <a:avLst/>
            <a:gdLst/>
            <a:ahLst/>
            <a:cxnLst/>
            <a:rect l="l" t="t" r="r" b="b"/>
            <a:pathLst>
              <a:path w="27304" h="36829">
                <a:moveTo>
                  <a:pt x="16688" y="32536"/>
                </a:moveTo>
                <a:lnTo>
                  <a:pt x="26870" y="36601"/>
                </a:lnTo>
                <a:lnTo>
                  <a:pt x="16688" y="32536"/>
                </a:lnTo>
                <a:close/>
              </a:path>
              <a:path w="27304" h="36829">
                <a:moveTo>
                  <a:pt x="1733" y="10916"/>
                </a:moveTo>
                <a:lnTo>
                  <a:pt x="5820" y="21982"/>
                </a:lnTo>
                <a:lnTo>
                  <a:pt x="15018" y="31869"/>
                </a:lnTo>
                <a:lnTo>
                  <a:pt x="16688" y="32536"/>
                </a:lnTo>
                <a:lnTo>
                  <a:pt x="7558" y="23851"/>
                </a:lnTo>
                <a:lnTo>
                  <a:pt x="1733" y="10916"/>
                </a:lnTo>
                <a:close/>
              </a:path>
              <a:path w="27304" h="36829">
                <a:moveTo>
                  <a:pt x="1366" y="9921"/>
                </a:moveTo>
                <a:lnTo>
                  <a:pt x="1400" y="10177"/>
                </a:lnTo>
                <a:lnTo>
                  <a:pt x="1733" y="10916"/>
                </a:lnTo>
                <a:lnTo>
                  <a:pt x="1366" y="9921"/>
                </a:lnTo>
                <a:close/>
              </a:path>
              <a:path w="27304" h="36829">
                <a:moveTo>
                  <a:pt x="25" y="0"/>
                </a:moveTo>
                <a:lnTo>
                  <a:pt x="0" y="2628"/>
                </a:lnTo>
                <a:lnTo>
                  <a:pt x="190" y="5295"/>
                </a:lnTo>
                <a:lnTo>
                  <a:pt x="647" y="7975"/>
                </a:lnTo>
                <a:lnTo>
                  <a:pt x="1366" y="9921"/>
                </a:lnTo>
                <a:lnTo>
                  <a:pt x="25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929753" y="3640950"/>
            <a:ext cx="6558" cy="17424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929753" y="3640950"/>
            <a:ext cx="6558" cy="1742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929771" y="3581704"/>
            <a:ext cx="18427" cy="7035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929771" y="3581704"/>
            <a:ext cx="18427" cy="7035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929771" y="3581704"/>
            <a:ext cx="18427" cy="7035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937065" y="3639963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0" y="31356"/>
                </a:moveTo>
                <a:lnTo>
                  <a:pt x="5130" y="36449"/>
                </a:lnTo>
                <a:lnTo>
                  <a:pt x="11417" y="39141"/>
                </a:lnTo>
                <a:lnTo>
                  <a:pt x="22123" y="39141"/>
                </a:lnTo>
                <a:lnTo>
                  <a:pt x="25821" y="38061"/>
                </a:lnTo>
                <a:lnTo>
                  <a:pt x="10858" y="38061"/>
                </a:lnTo>
                <a:lnTo>
                  <a:pt x="5080" y="35890"/>
                </a:lnTo>
                <a:lnTo>
                  <a:pt x="0" y="31356"/>
                </a:lnTo>
                <a:close/>
              </a:path>
              <a:path w="45720" h="39370">
                <a:moveTo>
                  <a:pt x="45085" y="0"/>
                </a:moveTo>
                <a:lnTo>
                  <a:pt x="44107" y="0"/>
                </a:lnTo>
                <a:lnTo>
                  <a:pt x="43751" y="1587"/>
                </a:lnTo>
                <a:lnTo>
                  <a:pt x="43776" y="10528"/>
                </a:lnTo>
                <a:lnTo>
                  <a:pt x="41998" y="16852"/>
                </a:lnTo>
                <a:lnTo>
                  <a:pt x="41668" y="17754"/>
                </a:lnTo>
                <a:lnTo>
                  <a:pt x="33910" y="30393"/>
                </a:lnTo>
                <a:lnTo>
                  <a:pt x="23082" y="37086"/>
                </a:lnTo>
                <a:lnTo>
                  <a:pt x="10858" y="38061"/>
                </a:lnTo>
                <a:lnTo>
                  <a:pt x="25821" y="38061"/>
                </a:lnTo>
                <a:lnTo>
                  <a:pt x="45720" y="4394"/>
                </a:lnTo>
                <a:lnTo>
                  <a:pt x="45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925738" y="3643724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7785" y="22385"/>
                </a:moveTo>
                <a:lnTo>
                  <a:pt x="10169" y="26252"/>
                </a:lnTo>
                <a:lnTo>
                  <a:pt x="15852" y="29726"/>
                </a:lnTo>
                <a:lnTo>
                  <a:pt x="7785" y="22385"/>
                </a:lnTo>
                <a:close/>
              </a:path>
              <a:path w="15875" h="29845">
                <a:moveTo>
                  <a:pt x="4643" y="17290"/>
                </a:moveTo>
                <a:lnTo>
                  <a:pt x="6034" y="20792"/>
                </a:lnTo>
                <a:lnTo>
                  <a:pt x="7785" y="22385"/>
                </a:lnTo>
                <a:lnTo>
                  <a:pt x="4643" y="17290"/>
                </a:lnTo>
                <a:close/>
              </a:path>
              <a:path w="15875" h="29845">
                <a:moveTo>
                  <a:pt x="2228" y="11209"/>
                </a:moveTo>
                <a:lnTo>
                  <a:pt x="2853" y="14386"/>
                </a:lnTo>
                <a:lnTo>
                  <a:pt x="4643" y="17290"/>
                </a:lnTo>
                <a:lnTo>
                  <a:pt x="2228" y="11209"/>
                </a:lnTo>
                <a:close/>
              </a:path>
              <a:path w="15875" h="29845">
                <a:moveTo>
                  <a:pt x="25" y="0"/>
                </a:moveTo>
                <a:lnTo>
                  <a:pt x="0" y="2324"/>
                </a:lnTo>
                <a:lnTo>
                  <a:pt x="177" y="4673"/>
                </a:lnTo>
                <a:lnTo>
                  <a:pt x="571" y="7035"/>
                </a:lnTo>
                <a:lnTo>
                  <a:pt x="2228" y="11209"/>
                </a:lnTo>
                <a:lnTo>
                  <a:pt x="25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93361" y="5064286"/>
            <a:ext cx="81280" cy="103505"/>
          </a:xfrm>
          <a:custGeom>
            <a:avLst/>
            <a:gdLst/>
            <a:ahLst/>
            <a:cxnLst/>
            <a:rect l="l" t="t" r="r" b="b"/>
            <a:pathLst>
              <a:path w="81279" h="103504">
                <a:moveTo>
                  <a:pt x="40652" y="0"/>
                </a:moveTo>
                <a:lnTo>
                  <a:pt x="33601" y="11274"/>
                </a:lnTo>
                <a:lnTo>
                  <a:pt x="26657" y="21925"/>
                </a:lnTo>
                <a:lnTo>
                  <a:pt x="20777" y="30683"/>
                </a:lnTo>
                <a:lnTo>
                  <a:pt x="16840" y="36296"/>
                </a:lnTo>
                <a:lnTo>
                  <a:pt x="10236" y="45872"/>
                </a:lnTo>
                <a:lnTo>
                  <a:pt x="0" y="69100"/>
                </a:lnTo>
                <a:lnTo>
                  <a:pt x="54" y="71968"/>
                </a:lnTo>
                <a:lnTo>
                  <a:pt x="3117" y="83896"/>
                </a:lnTo>
                <a:lnTo>
                  <a:pt x="11629" y="93852"/>
                </a:lnTo>
                <a:lnTo>
                  <a:pt x="24275" y="100644"/>
                </a:lnTo>
                <a:lnTo>
                  <a:pt x="39796" y="103295"/>
                </a:lnTo>
                <a:lnTo>
                  <a:pt x="41466" y="103047"/>
                </a:lnTo>
                <a:lnTo>
                  <a:pt x="40575" y="103041"/>
                </a:lnTo>
                <a:lnTo>
                  <a:pt x="24992" y="100608"/>
                </a:lnTo>
                <a:lnTo>
                  <a:pt x="12218" y="93953"/>
                </a:lnTo>
                <a:lnTo>
                  <a:pt x="3571" y="84075"/>
                </a:lnTo>
                <a:lnTo>
                  <a:pt x="331" y="71968"/>
                </a:lnTo>
                <a:lnTo>
                  <a:pt x="1202" y="64372"/>
                </a:lnTo>
                <a:lnTo>
                  <a:pt x="3889" y="57130"/>
                </a:lnTo>
                <a:lnTo>
                  <a:pt x="8497" y="49148"/>
                </a:lnTo>
                <a:lnTo>
                  <a:pt x="15132" y="39329"/>
                </a:lnTo>
                <a:lnTo>
                  <a:pt x="23899" y="26578"/>
                </a:lnTo>
                <a:lnTo>
                  <a:pt x="34906" y="9799"/>
                </a:lnTo>
                <a:lnTo>
                  <a:pt x="45717" y="9799"/>
                </a:lnTo>
                <a:lnTo>
                  <a:pt x="42125" y="3055"/>
                </a:lnTo>
                <a:lnTo>
                  <a:pt x="40652" y="0"/>
                </a:lnTo>
                <a:close/>
              </a:path>
              <a:path w="81279" h="103504">
                <a:moveTo>
                  <a:pt x="56760" y="100412"/>
                </a:moveTo>
                <a:lnTo>
                  <a:pt x="41413" y="103041"/>
                </a:lnTo>
                <a:lnTo>
                  <a:pt x="40614" y="103047"/>
                </a:lnTo>
                <a:lnTo>
                  <a:pt x="41507" y="103041"/>
                </a:lnTo>
                <a:lnTo>
                  <a:pt x="55710" y="100935"/>
                </a:lnTo>
                <a:lnTo>
                  <a:pt x="56760" y="100412"/>
                </a:lnTo>
                <a:close/>
              </a:path>
              <a:path w="81279" h="103504">
                <a:moveTo>
                  <a:pt x="57164" y="100211"/>
                </a:moveTo>
                <a:lnTo>
                  <a:pt x="56760" y="100412"/>
                </a:lnTo>
                <a:lnTo>
                  <a:pt x="57164" y="100211"/>
                </a:lnTo>
                <a:close/>
              </a:path>
              <a:path w="81279" h="103504">
                <a:moveTo>
                  <a:pt x="45717" y="9799"/>
                </a:moveTo>
                <a:lnTo>
                  <a:pt x="34906" y="9799"/>
                </a:lnTo>
                <a:lnTo>
                  <a:pt x="46371" y="22957"/>
                </a:lnTo>
                <a:lnTo>
                  <a:pt x="57070" y="34451"/>
                </a:lnTo>
                <a:lnTo>
                  <a:pt x="66437" y="44647"/>
                </a:lnTo>
                <a:lnTo>
                  <a:pt x="73906" y="53912"/>
                </a:lnTo>
                <a:lnTo>
                  <a:pt x="78912" y="62610"/>
                </a:lnTo>
                <a:lnTo>
                  <a:pt x="80888" y="71109"/>
                </a:lnTo>
                <a:lnTo>
                  <a:pt x="77800" y="83525"/>
                </a:lnTo>
                <a:lnTo>
                  <a:pt x="69355" y="93594"/>
                </a:lnTo>
                <a:lnTo>
                  <a:pt x="57164" y="100211"/>
                </a:lnTo>
                <a:lnTo>
                  <a:pt x="68673" y="94475"/>
                </a:lnTo>
                <a:lnTo>
                  <a:pt x="77545" y="84857"/>
                </a:lnTo>
                <a:lnTo>
                  <a:pt x="81184" y="73023"/>
                </a:lnTo>
                <a:lnTo>
                  <a:pt x="81216" y="67157"/>
                </a:lnTo>
                <a:lnTo>
                  <a:pt x="79641" y="62788"/>
                </a:lnTo>
                <a:lnTo>
                  <a:pt x="74764" y="53479"/>
                </a:lnTo>
                <a:lnTo>
                  <a:pt x="63322" y="37566"/>
                </a:lnTo>
                <a:lnTo>
                  <a:pt x="58864" y="31445"/>
                </a:lnTo>
                <a:lnTo>
                  <a:pt x="54749" y="25133"/>
                </a:lnTo>
                <a:lnTo>
                  <a:pt x="48069" y="14215"/>
                </a:lnTo>
                <a:lnTo>
                  <a:pt x="45717" y="9799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393749" y="5064937"/>
            <a:ext cx="80509" cy="10238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93749" y="5064937"/>
            <a:ext cx="80509" cy="10238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99379" y="5066563"/>
            <a:ext cx="57937" cy="8281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99379" y="5066563"/>
            <a:ext cx="57937" cy="8281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399379" y="5066563"/>
            <a:ext cx="57937" cy="8281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97274" y="5068784"/>
            <a:ext cx="35560" cy="61594"/>
          </a:xfrm>
          <a:custGeom>
            <a:avLst/>
            <a:gdLst/>
            <a:ahLst/>
            <a:cxnLst/>
            <a:rect l="l" t="t" r="r" b="b"/>
            <a:pathLst>
              <a:path w="35560" h="61595">
                <a:moveTo>
                  <a:pt x="35560" y="0"/>
                </a:moveTo>
                <a:lnTo>
                  <a:pt x="29998" y="10058"/>
                </a:lnTo>
                <a:lnTo>
                  <a:pt x="22578" y="21227"/>
                </a:lnTo>
                <a:lnTo>
                  <a:pt x="14587" y="32729"/>
                </a:lnTo>
                <a:lnTo>
                  <a:pt x="7314" y="43783"/>
                </a:lnTo>
                <a:lnTo>
                  <a:pt x="876" y="56172"/>
                </a:lnTo>
                <a:lnTo>
                  <a:pt x="0" y="59181"/>
                </a:lnTo>
                <a:lnTo>
                  <a:pt x="88" y="61607"/>
                </a:lnTo>
                <a:lnTo>
                  <a:pt x="177" y="59550"/>
                </a:lnTo>
                <a:lnTo>
                  <a:pt x="965" y="57022"/>
                </a:lnTo>
                <a:lnTo>
                  <a:pt x="2247" y="54178"/>
                </a:lnTo>
                <a:lnTo>
                  <a:pt x="8032" y="43754"/>
                </a:lnTo>
                <a:lnTo>
                  <a:pt x="15847" y="32034"/>
                </a:lnTo>
                <a:lnTo>
                  <a:pt x="24100" y="20115"/>
                </a:lnTo>
                <a:lnTo>
                  <a:pt x="31195" y="9091"/>
                </a:lnTo>
                <a:lnTo>
                  <a:pt x="35560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94336" y="5136165"/>
            <a:ext cx="31115" cy="29845"/>
          </a:xfrm>
          <a:custGeom>
            <a:avLst/>
            <a:gdLst/>
            <a:ahLst/>
            <a:cxnLst/>
            <a:rect l="l" t="t" r="r" b="b"/>
            <a:pathLst>
              <a:path w="31114" h="29845">
                <a:moveTo>
                  <a:pt x="18217" y="25517"/>
                </a:moveTo>
                <a:lnTo>
                  <a:pt x="19763" y="26606"/>
                </a:lnTo>
                <a:lnTo>
                  <a:pt x="30623" y="29798"/>
                </a:lnTo>
                <a:lnTo>
                  <a:pt x="18217" y="25517"/>
                </a:lnTo>
                <a:close/>
              </a:path>
              <a:path w="31114" h="29845">
                <a:moveTo>
                  <a:pt x="10673" y="20201"/>
                </a:moveTo>
                <a:lnTo>
                  <a:pt x="17124" y="25140"/>
                </a:lnTo>
                <a:lnTo>
                  <a:pt x="18217" y="25517"/>
                </a:lnTo>
                <a:lnTo>
                  <a:pt x="10673" y="20201"/>
                </a:lnTo>
                <a:close/>
              </a:path>
              <a:path w="31114" h="29845">
                <a:moveTo>
                  <a:pt x="8350" y="18422"/>
                </a:moveTo>
                <a:lnTo>
                  <a:pt x="8490" y="18663"/>
                </a:lnTo>
                <a:lnTo>
                  <a:pt x="10673" y="20201"/>
                </a:lnTo>
                <a:lnTo>
                  <a:pt x="8350" y="18422"/>
                </a:lnTo>
                <a:close/>
              </a:path>
              <a:path w="31114" h="29845">
                <a:moveTo>
                  <a:pt x="50" y="0"/>
                </a:moveTo>
                <a:lnTo>
                  <a:pt x="8350" y="18422"/>
                </a:lnTo>
                <a:lnTo>
                  <a:pt x="1008" y="5852"/>
                </a:lnTo>
                <a:lnTo>
                  <a:pt x="50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401813" y="513394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30" y="0"/>
                </a:moveTo>
                <a:lnTo>
                  <a:pt x="0" y="3822"/>
                </a:lnTo>
                <a:lnTo>
                  <a:pt x="207" y="5676"/>
                </a:lnTo>
                <a:lnTo>
                  <a:pt x="2379" y="12788"/>
                </a:lnTo>
                <a:lnTo>
                  <a:pt x="4513" y="14566"/>
                </a:lnTo>
                <a:lnTo>
                  <a:pt x="7751" y="14566"/>
                </a:lnTo>
                <a:lnTo>
                  <a:pt x="8831" y="12700"/>
                </a:lnTo>
                <a:lnTo>
                  <a:pt x="7853" y="9728"/>
                </a:lnTo>
                <a:lnTo>
                  <a:pt x="7789" y="9296"/>
                </a:lnTo>
                <a:lnTo>
                  <a:pt x="4576" y="6908"/>
                </a:lnTo>
                <a:lnTo>
                  <a:pt x="1884" y="3822"/>
                </a:lnTo>
                <a:lnTo>
                  <a:pt x="3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401813" y="513394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89" h="14604">
                <a:moveTo>
                  <a:pt x="30" y="0"/>
                </a:moveTo>
                <a:lnTo>
                  <a:pt x="0" y="3822"/>
                </a:lnTo>
                <a:lnTo>
                  <a:pt x="207" y="5676"/>
                </a:lnTo>
                <a:lnTo>
                  <a:pt x="2379" y="12788"/>
                </a:lnTo>
                <a:lnTo>
                  <a:pt x="4513" y="14566"/>
                </a:lnTo>
                <a:lnTo>
                  <a:pt x="7751" y="14566"/>
                </a:lnTo>
                <a:lnTo>
                  <a:pt x="8831" y="12700"/>
                </a:lnTo>
                <a:lnTo>
                  <a:pt x="7853" y="9728"/>
                </a:lnTo>
                <a:lnTo>
                  <a:pt x="7789" y="9296"/>
                </a:lnTo>
                <a:lnTo>
                  <a:pt x="4576" y="6908"/>
                </a:lnTo>
                <a:lnTo>
                  <a:pt x="1884" y="3822"/>
                </a:lnTo>
                <a:lnTo>
                  <a:pt x="3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401843" y="5084457"/>
            <a:ext cx="24803" cy="5878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401843" y="5084457"/>
            <a:ext cx="24803" cy="587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401843" y="5084457"/>
            <a:ext cx="24803" cy="587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418455" y="5133133"/>
            <a:ext cx="55244" cy="33020"/>
          </a:xfrm>
          <a:custGeom>
            <a:avLst/>
            <a:gdLst/>
            <a:ahLst/>
            <a:cxnLst/>
            <a:rect l="l" t="t" r="r" b="b"/>
            <a:pathLst>
              <a:path w="55245" h="33020">
                <a:moveTo>
                  <a:pt x="0" y="29043"/>
                </a:moveTo>
                <a:lnTo>
                  <a:pt x="116" y="30454"/>
                </a:lnTo>
                <a:lnTo>
                  <a:pt x="8574" y="32702"/>
                </a:lnTo>
                <a:lnTo>
                  <a:pt x="22989" y="32702"/>
                </a:lnTo>
                <a:lnTo>
                  <a:pt x="28907" y="31635"/>
                </a:lnTo>
                <a:lnTo>
                  <a:pt x="31411" y="30602"/>
                </a:lnTo>
                <a:lnTo>
                  <a:pt x="11144" y="30602"/>
                </a:lnTo>
                <a:lnTo>
                  <a:pt x="0" y="29043"/>
                </a:lnTo>
                <a:close/>
              </a:path>
              <a:path w="55245" h="33020">
                <a:moveTo>
                  <a:pt x="53888" y="0"/>
                </a:moveTo>
                <a:lnTo>
                  <a:pt x="52580" y="0"/>
                </a:lnTo>
                <a:lnTo>
                  <a:pt x="52110" y="1320"/>
                </a:lnTo>
                <a:lnTo>
                  <a:pt x="52123" y="8788"/>
                </a:lnTo>
                <a:lnTo>
                  <a:pt x="49735" y="14084"/>
                </a:lnTo>
                <a:lnTo>
                  <a:pt x="49291" y="14833"/>
                </a:lnTo>
                <a:lnTo>
                  <a:pt x="40696" y="24147"/>
                </a:lnTo>
                <a:lnTo>
                  <a:pt x="28825" y="29885"/>
                </a:lnTo>
                <a:lnTo>
                  <a:pt x="11144" y="30602"/>
                </a:lnTo>
                <a:lnTo>
                  <a:pt x="31411" y="30602"/>
                </a:lnTo>
                <a:lnTo>
                  <a:pt x="34355" y="29387"/>
                </a:lnTo>
                <a:lnTo>
                  <a:pt x="46170" y="21865"/>
                </a:lnTo>
                <a:lnTo>
                  <a:pt x="52941" y="11480"/>
                </a:lnTo>
                <a:lnTo>
                  <a:pt x="54752" y="3670"/>
                </a:lnTo>
                <a:lnTo>
                  <a:pt x="53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96403" y="5136274"/>
            <a:ext cx="32384" cy="27305"/>
          </a:xfrm>
          <a:custGeom>
            <a:avLst/>
            <a:gdLst/>
            <a:ahLst/>
            <a:cxnLst/>
            <a:rect l="l" t="t" r="r" b="b"/>
            <a:pathLst>
              <a:path w="32385" h="27304">
                <a:moveTo>
                  <a:pt x="38" y="0"/>
                </a:moveTo>
                <a:lnTo>
                  <a:pt x="32285" y="27032"/>
                </a:lnTo>
                <a:lnTo>
                  <a:pt x="19082" y="23664"/>
                </a:lnTo>
                <a:lnTo>
                  <a:pt x="7563" y="16252"/>
                </a:lnTo>
                <a:lnTo>
                  <a:pt x="735" y="4572"/>
                </a:lnTo>
                <a:lnTo>
                  <a:pt x="38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537624" y="4717540"/>
            <a:ext cx="40005" cy="69850"/>
          </a:xfrm>
          <a:custGeom>
            <a:avLst/>
            <a:gdLst/>
            <a:ahLst/>
            <a:cxnLst/>
            <a:rect l="l" t="t" r="r" b="b"/>
            <a:pathLst>
              <a:path w="40004" h="69850">
                <a:moveTo>
                  <a:pt x="29100" y="65936"/>
                </a:moveTo>
                <a:lnTo>
                  <a:pt x="17743" y="68805"/>
                </a:lnTo>
                <a:lnTo>
                  <a:pt x="19697" y="69570"/>
                </a:lnTo>
                <a:lnTo>
                  <a:pt x="27508" y="67700"/>
                </a:lnTo>
                <a:lnTo>
                  <a:pt x="29100" y="65936"/>
                </a:lnTo>
                <a:close/>
              </a:path>
              <a:path w="40004" h="69850">
                <a:moveTo>
                  <a:pt x="10785" y="66079"/>
                </a:moveTo>
                <a:lnTo>
                  <a:pt x="15752" y="69308"/>
                </a:lnTo>
                <a:lnTo>
                  <a:pt x="17743" y="68805"/>
                </a:lnTo>
                <a:lnTo>
                  <a:pt x="10785" y="66079"/>
                </a:lnTo>
                <a:close/>
              </a:path>
              <a:path w="40004" h="69850">
                <a:moveTo>
                  <a:pt x="6386" y="63220"/>
                </a:moveTo>
                <a:lnTo>
                  <a:pt x="7176" y="64666"/>
                </a:lnTo>
                <a:lnTo>
                  <a:pt x="10785" y="66079"/>
                </a:lnTo>
                <a:lnTo>
                  <a:pt x="6386" y="63220"/>
                </a:lnTo>
                <a:close/>
              </a:path>
              <a:path w="40004" h="69850">
                <a:moveTo>
                  <a:pt x="22612" y="8099"/>
                </a:moveTo>
                <a:lnTo>
                  <a:pt x="16253" y="8099"/>
                </a:lnTo>
                <a:lnTo>
                  <a:pt x="25724" y="21316"/>
                </a:lnTo>
                <a:lnTo>
                  <a:pt x="33447" y="32364"/>
                </a:lnTo>
                <a:lnTo>
                  <a:pt x="38247" y="42195"/>
                </a:lnTo>
                <a:lnTo>
                  <a:pt x="35723" y="58594"/>
                </a:lnTo>
                <a:lnTo>
                  <a:pt x="29100" y="65936"/>
                </a:lnTo>
                <a:lnTo>
                  <a:pt x="30356" y="65618"/>
                </a:lnTo>
                <a:lnTo>
                  <a:pt x="38277" y="55454"/>
                </a:lnTo>
                <a:lnTo>
                  <a:pt x="39408" y="45351"/>
                </a:lnTo>
                <a:lnTo>
                  <a:pt x="38633" y="42392"/>
                </a:lnTo>
                <a:lnTo>
                  <a:pt x="36258" y="36106"/>
                </a:lnTo>
                <a:lnTo>
                  <a:pt x="30721" y="25374"/>
                </a:lnTo>
                <a:lnTo>
                  <a:pt x="28562" y="21234"/>
                </a:lnTo>
                <a:lnTo>
                  <a:pt x="23976" y="11442"/>
                </a:lnTo>
                <a:lnTo>
                  <a:pt x="22612" y="8099"/>
                </a:lnTo>
                <a:close/>
              </a:path>
              <a:path w="40004" h="69850">
                <a:moveTo>
                  <a:pt x="2617" y="56321"/>
                </a:moveTo>
                <a:lnTo>
                  <a:pt x="4504" y="61997"/>
                </a:lnTo>
                <a:lnTo>
                  <a:pt x="6386" y="63220"/>
                </a:lnTo>
                <a:lnTo>
                  <a:pt x="2617" y="56321"/>
                </a:lnTo>
                <a:close/>
              </a:path>
              <a:path w="40004" h="69850">
                <a:moveTo>
                  <a:pt x="659" y="50433"/>
                </a:moveTo>
                <a:lnTo>
                  <a:pt x="502" y="52451"/>
                </a:lnTo>
                <a:lnTo>
                  <a:pt x="2617" y="56321"/>
                </a:lnTo>
                <a:lnTo>
                  <a:pt x="659" y="50433"/>
                </a:lnTo>
                <a:close/>
              </a:path>
              <a:path w="40004" h="69850">
                <a:moveTo>
                  <a:pt x="19710" y="0"/>
                </a:moveTo>
                <a:lnTo>
                  <a:pt x="17048" y="6057"/>
                </a:lnTo>
                <a:lnTo>
                  <a:pt x="14505" y="11569"/>
                </a:lnTo>
                <a:lnTo>
                  <a:pt x="9771" y="21316"/>
                </a:lnTo>
                <a:lnTo>
                  <a:pt x="3632" y="33680"/>
                </a:lnTo>
                <a:lnTo>
                  <a:pt x="1612" y="38608"/>
                </a:lnTo>
                <a:lnTo>
                  <a:pt x="888" y="40817"/>
                </a:lnTo>
                <a:lnTo>
                  <a:pt x="126" y="44894"/>
                </a:lnTo>
                <a:lnTo>
                  <a:pt x="94" y="45351"/>
                </a:lnTo>
                <a:lnTo>
                  <a:pt x="0" y="48450"/>
                </a:lnTo>
                <a:lnTo>
                  <a:pt x="659" y="50433"/>
                </a:lnTo>
                <a:lnTo>
                  <a:pt x="1238" y="42951"/>
                </a:lnTo>
                <a:lnTo>
                  <a:pt x="4017" y="34144"/>
                </a:lnTo>
                <a:lnTo>
                  <a:pt x="8976" y="23402"/>
                </a:lnTo>
                <a:lnTo>
                  <a:pt x="16253" y="8099"/>
                </a:lnTo>
                <a:lnTo>
                  <a:pt x="22612" y="8099"/>
                </a:lnTo>
                <a:lnTo>
                  <a:pt x="21737" y="5930"/>
                </a:lnTo>
                <a:lnTo>
                  <a:pt x="19710" y="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37835" y="4717986"/>
            <a:ext cx="39039" cy="6912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537835" y="4717986"/>
            <a:ext cx="39039" cy="6912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540603" y="4719091"/>
            <a:ext cx="27961" cy="5590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40603" y="4719091"/>
            <a:ext cx="27961" cy="5590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40603" y="4719091"/>
            <a:ext cx="27961" cy="5590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539521" y="4720585"/>
            <a:ext cx="17780" cy="41910"/>
          </a:xfrm>
          <a:custGeom>
            <a:avLst/>
            <a:gdLst/>
            <a:ahLst/>
            <a:cxnLst/>
            <a:rect l="l" t="t" r="r" b="b"/>
            <a:pathLst>
              <a:path w="17779" h="41910">
                <a:moveTo>
                  <a:pt x="17246" y="0"/>
                </a:moveTo>
                <a:lnTo>
                  <a:pt x="12480" y="11214"/>
                </a:lnTo>
                <a:lnTo>
                  <a:pt x="6361" y="23543"/>
                </a:lnTo>
                <a:lnTo>
                  <a:pt x="1425" y="34848"/>
                </a:lnTo>
                <a:lnTo>
                  <a:pt x="419" y="37922"/>
                </a:lnTo>
                <a:lnTo>
                  <a:pt x="0" y="39954"/>
                </a:lnTo>
                <a:lnTo>
                  <a:pt x="38" y="41579"/>
                </a:lnTo>
                <a:lnTo>
                  <a:pt x="130" y="39954"/>
                </a:lnTo>
                <a:lnTo>
                  <a:pt x="457" y="38493"/>
                </a:lnTo>
                <a:lnTo>
                  <a:pt x="1079" y="36576"/>
                </a:lnTo>
                <a:lnTo>
                  <a:pt x="6055" y="24924"/>
                </a:lnTo>
                <a:lnTo>
                  <a:pt x="12372" y="12165"/>
                </a:lnTo>
                <a:lnTo>
                  <a:pt x="16913" y="1277"/>
                </a:lnTo>
                <a:lnTo>
                  <a:pt x="17246" y="0"/>
                </a:lnTo>
                <a:close/>
              </a:path>
            </a:pathLst>
          </a:custGeom>
          <a:solidFill>
            <a:srgbClr val="7BDB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538090" y="4766071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5" h="20954">
                <a:moveTo>
                  <a:pt x="25" y="0"/>
                </a:moveTo>
                <a:lnTo>
                  <a:pt x="19570" y="20789"/>
                </a:lnTo>
                <a:lnTo>
                  <a:pt x="7581" y="15821"/>
                </a:lnTo>
                <a:lnTo>
                  <a:pt x="513" y="4031"/>
                </a:lnTo>
                <a:lnTo>
                  <a:pt x="25" y="0"/>
                </a:lnTo>
                <a:close/>
              </a:path>
            </a:pathLst>
          </a:custGeom>
          <a:solidFill>
            <a:srgbClr val="9BDF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541722" y="4764570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11" y="0"/>
                </a:moveTo>
                <a:lnTo>
                  <a:pt x="0" y="2578"/>
                </a:lnTo>
                <a:lnTo>
                  <a:pt x="100" y="3835"/>
                </a:lnTo>
                <a:lnTo>
                  <a:pt x="1154" y="8623"/>
                </a:lnTo>
                <a:lnTo>
                  <a:pt x="2196" y="9842"/>
                </a:lnTo>
                <a:lnTo>
                  <a:pt x="3758" y="9842"/>
                </a:lnTo>
                <a:lnTo>
                  <a:pt x="4278" y="8585"/>
                </a:lnTo>
                <a:lnTo>
                  <a:pt x="3808" y="6565"/>
                </a:lnTo>
                <a:lnTo>
                  <a:pt x="3770" y="6273"/>
                </a:lnTo>
                <a:lnTo>
                  <a:pt x="2221" y="4673"/>
                </a:lnTo>
                <a:lnTo>
                  <a:pt x="913" y="2578"/>
                </a:lnTo>
                <a:lnTo>
                  <a:pt x="11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541722" y="4764570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11" y="0"/>
                </a:moveTo>
                <a:lnTo>
                  <a:pt x="0" y="2578"/>
                </a:lnTo>
                <a:lnTo>
                  <a:pt x="100" y="3835"/>
                </a:lnTo>
                <a:lnTo>
                  <a:pt x="1154" y="8623"/>
                </a:lnTo>
                <a:lnTo>
                  <a:pt x="2196" y="9842"/>
                </a:lnTo>
                <a:lnTo>
                  <a:pt x="3758" y="9842"/>
                </a:lnTo>
                <a:lnTo>
                  <a:pt x="4278" y="8585"/>
                </a:lnTo>
                <a:lnTo>
                  <a:pt x="3808" y="6565"/>
                </a:lnTo>
                <a:lnTo>
                  <a:pt x="3770" y="6273"/>
                </a:lnTo>
                <a:lnTo>
                  <a:pt x="2221" y="4673"/>
                </a:lnTo>
                <a:lnTo>
                  <a:pt x="913" y="2578"/>
                </a:lnTo>
                <a:lnTo>
                  <a:pt x="11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541733" y="4731168"/>
            <a:ext cx="12039" cy="3967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541733" y="4731168"/>
            <a:ext cx="12039" cy="396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541733" y="4731168"/>
            <a:ext cx="12039" cy="3967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546500" y="4764025"/>
            <a:ext cx="29845" cy="22225"/>
          </a:xfrm>
          <a:custGeom>
            <a:avLst/>
            <a:gdLst/>
            <a:ahLst/>
            <a:cxnLst/>
            <a:rect l="l" t="t" r="r" b="b"/>
            <a:pathLst>
              <a:path w="29845" h="22225">
                <a:moveTo>
                  <a:pt x="0" y="17678"/>
                </a:moveTo>
                <a:lnTo>
                  <a:pt x="3340" y="20548"/>
                </a:lnTo>
                <a:lnTo>
                  <a:pt x="7454" y="22072"/>
                </a:lnTo>
                <a:lnTo>
                  <a:pt x="14452" y="22072"/>
                </a:lnTo>
                <a:lnTo>
                  <a:pt x="16869" y="21462"/>
                </a:lnTo>
                <a:lnTo>
                  <a:pt x="7086" y="21462"/>
                </a:lnTo>
                <a:lnTo>
                  <a:pt x="3314" y="20243"/>
                </a:lnTo>
                <a:lnTo>
                  <a:pt x="0" y="17678"/>
                </a:lnTo>
                <a:close/>
              </a:path>
              <a:path w="29845" h="22225">
                <a:moveTo>
                  <a:pt x="22335" y="18490"/>
                </a:moveTo>
                <a:lnTo>
                  <a:pt x="17322" y="21348"/>
                </a:lnTo>
                <a:lnTo>
                  <a:pt x="16869" y="21462"/>
                </a:lnTo>
                <a:lnTo>
                  <a:pt x="17551" y="21462"/>
                </a:lnTo>
                <a:lnTo>
                  <a:pt x="22335" y="18490"/>
                </a:lnTo>
                <a:close/>
              </a:path>
              <a:path w="29845" h="22225">
                <a:moveTo>
                  <a:pt x="29438" y="0"/>
                </a:moveTo>
                <a:lnTo>
                  <a:pt x="28803" y="0"/>
                </a:lnTo>
                <a:lnTo>
                  <a:pt x="28574" y="888"/>
                </a:lnTo>
                <a:lnTo>
                  <a:pt x="28587" y="5930"/>
                </a:lnTo>
                <a:lnTo>
                  <a:pt x="27431" y="9499"/>
                </a:lnTo>
                <a:lnTo>
                  <a:pt x="24091" y="17398"/>
                </a:lnTo>
                <a:lnTo>
                  <a:pt x="22335" y="18490"/>
                </a:lnTo>
                <a:lnTo>
                  <a:pt x="24828" y="17068"/>
                </a:lnTo>
                <a:lnTo>
                  <a:pt x="28359" y="12090"/>
                </a:lnTo>
                <a:lnTo>
                  <a:pt x="29857" y="2476"/>
                </a:lnTo>
                <a:lnTo>
                  <a:pt x="29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539234" y="4768953"/>
            <a:ext cx="17145" cy="15875"/>
          </a:xfrm>
          <a:custGeom>
            <a:avLst/>
            <a:gdLst/>
            <a:ahLst/>
            <a:cxnLst/>
            <a:rect l="l" t="t" r="r" b="b"/>
            <a:pathLst>
              <a:path w="17145" h="15875">
                <a:moveTo>
                  <a:pt x="2529" y="10125"/>
                </a:moveTo>
                <a:lnTo>
                  <a:pt x="9047" y="15390"/>
                </a:lnTo>
                <a:lnTo>
                  <a:pt x="17150" y="15543"/>
                </a:lnTo>
                <a:lnTo>
                  <a:pt x="8539" y="14387"/>
                </a:lnTo>
                <a:lnTo>
                  <a:pt x="2529" y="10125"/>
                </a:lnTo>
                <a:close/>
              </a:path>
              <a:path w="17145" h="15875">
                <a:moveTo>
                  <a:pt x="0" y="0"/>
                </a:moveTo>
                <a:lnTo>
                  <a:pt x="373" y="8596"/>
                </a:lnTo>
                <a:lnTo>
                  <a:pt x="2529" y="10125"/>
                </a:lnTo>
                <a:lnTo>
                  <a:pt x="1910" y="9625"/>
                </a:lnTo>
                <a:lnTo>
                  <a:pt x="0" y="0"/>
                </a:lnTo>
                <a:close/>
              </a:path>
            </a:pathLst>
          </a:custGeom>
          <a:solidFill>
            <a:srgbClr val="AAE3F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018159" y="3870225"/>
            <a:ext cx="80645" cy="135255"/>
          </a:xfrm>
          <a:custGeom>
            <a:avLst/>
            <a:gdLst/>
            <a:ahLst/>
            <a:cxnLst/>
            <a:rect l="l" t="t" r="r" b="b"/>
            <a:pathLst>
              <a:path w="80645" h="135254">
                <a:moveTo>
                  <a:pt x="28493" y="132392"/>
                </a:moveTo>
                <a:lnTo>
                  <a:pt x="34497" y="134444"/>
                </a:lnTo>
                <a:lnTo>
                  <a:pt x="41287" y="134912"/>
                </a:lnTo>
                <a:lnTo>
                  <a:pt x="42697" y="134848"/>
                </a:lnTo>
                <a:lnTo>
                  <a:pt x="43852" y="134581"/>
                </a:lnTo>
                <a:lnTo>
                  <a:pt x="40519" y="134569"/>
                </a:lnTo>
                <a:lnTo>
                  <a:pt x="28493" y="132392"/>
                </a:lnTo>
                <a:close/>
              </a:path>
              <a:path w="80645" h="135254">
                <a:moveTo>
                  <a:pt x="79797" y="91754"/>
                </a:moveTo>
                <a:lnTo>
                  <a:pt x="54139" y="132170"/>
                </a:lnTo>
                <a:lnTo>
                  <a:pt x="40589" y="134581"/>
                </a:lnTo>
                <a:lnTo>
                  <a:pt x="43907" y="134569"/>
                </a:lnTo>
                <a:lnTo>
                  <a:pt x="56161" y="131741"/>
                </a:lnTo>
                <a:lnTo>
                  <a:pt x="67432" y="124501"/>
                </a:lnTo>
                <a:lnTo>
                  <a:pt x="75737" y="114002"/>
                </a:lnTo>
                <a:lnTo>
                  <a:pt x="80304" y="101118"/>
                </a:lnTo>
                <a:lnTo>
                  <a:pt x="79797" y="91754"/>
                </a:lnTo>
                <a:close/>
              </a:path>
              <a:path w="80645" h="135254">
                <a:moveTo>
                  <a:pt x="25700" y="131438"/>
                </a:moveTo>
                <a:lnTo>
                  <a:pt x="26806" y="132087"/>
                </a:lnTo>
                <a:lnTo>
                  <a:pt x="28493" y="132392"/>
                </a:lnTo>
                <a:lnTo>
                  <a:pt x="25700" y="131438"/>
                </a:lnTo>
                <a:close/>
              </a:path>
              <a:path w="80645" h="135254">
                <a:moveTo>
                  <a:pt x="16431" y="125998"/>
                </a:moveTo>
                <a:lnTo>
                  <a:pt x="21447" y="129985"/>
                </a:lnTo>
                <a:lnTo>
                  <a:pt x="25700" y="131438"/>
                </a:lnTo>
                <a:lnTo>
                  <a:pt x="16431" y="125998"/>
                </a:lnTo>
                <a:close/>
              </a:path>
              <a:path w="80645" h="135254">
                <a:moveTo>
                  <a:pt x="14276" y="124286"/>
                </a:moveTo>
                <a:lnTo>
                  <a:pt x="15026" y="125174"/>
                </a:lnTo>
                <a:lnTo>
                  <a:pt x="16431" y="125998"/>
                </a:lnTo>
                <a:lnTo>
                  <a:pt x="14276" y="124286"/>
                </a:lnTo>
                <a:close/>
              </a:path>
              <a:path w="80645" h="135254">
                <a:moveTo>
                  <a:pt x="7303" y="116029"/>
                </a:moveTo>
                <a:lnTo>
                  <a:pt x="10765" y="121494"/>
                </a:lnTo>
                <a:lnTo>
                  <a:pt x="14276" y="124286"/>
                </a:lnTo>
                <a:lnTo>
                  <a:pt x="7303" y="116029"/>
                </a:lnTo>
                <a:close/>
              </a:path>
              <a:path w="80645" h="135254">
                <a:moveTo>
                  <a:pt x="5763" y="113597"/>
                </a:moveTo>
                <a:lnTo>
                  <a:pt x="6179" y="114699"/>
                </a:lnTo>
                <a:lnTo>
                  <a:pt x="7303" y="116029"/>
                </a:lnTo>
                <a:lnTo>
                  <a:pt x="5763" y="113597"/>
                </a:lnTo>
                <a:close/>
              </a:path>
              <a:path w="80645" h="135254">
                <a:moveTo>
                  <a:pt x="1912" y="103415"/>
                </a:moveTo>
                <a:lnTo>
                  <a:pt x="3369" y="109817"/>
                </a:lnTo>
                <a:lnTo>
                  <a:pt x="5763" y="113597"/>
                </a:lnTo>
                <a:lnTo>
                  <a:pt x="1912" y="103415"/>
                </a:lnTo>
                <a:close/>
              </a:path>
              <a:path w="80645" h="135254">
                <a:moveTo>
                  <a:pt x="1178" y="100191"/>
                </a:moveTo>
                <a:lnTo>
                  <a:pt x="1194" y="101518"/>
                </a:lnTo>
                <a:lnTo>
                  <a:pt x="1912" y="103415"/>
                </a:lnTo>
                <a:lnTo>
                  <a:pt x="1178" y="100191"/>
                </a:lnTo>
                <a:close/>
              </a:path>
              <a:path w="80645" h="135254">
                <a:moveTo>
                  <a:pt x="35648" y="0"/>
                </a:moveTo>
                <a:lnTo>
                  <a:pt x="30525" y="12465"/>
                </a:lnTo>
                <a:lnTo>
                  <a:pt x="25535" y="24143"/>
                </a:lnTo>
                <a:lnTo>
                  <a:pt x="18755" y="39259"/>
                </a:lnTo>
                <a:lnTo>
                  <a:pt x="6121" y="66852"/>
                </a:lnTo>
                <a:lnTo>
                  <a:pt x="2501" y="76606"/>
                </a:lnTo>
                <a:lnTo>
                  <a:pt x="1231" y="80949"/>
                </a:lnTo>
                <a:lnTo>
                  <a:pt x="101" y="88912"/>
                </a:lnTo>
                <a:lnTo>
                  <a:pt x="0" y="92341"/>
                </a:lnTo>
                <a:lnTo>
                  <a:pt x="177" y="95796"/>
                </a:lnTo>
                <a:lnTo>
                  <a:pt x="1178" y="100191"/>
                </a:lnTo>
                <a:lnTo>
                  <a:pt x="1123" y="91754"/>
                </a:lnTo>
                <a:lnTo>
                  <a:pt x="2066" y="83581"/>
                </a:lnTo>
                <a:lnTo>
                  <a:pt x="4165" y="75146"/>
                </a:lnTo>
                <a:lnTo>
                  <a:pt x="7380" y="66153"/>
                </a:lnTo>
                <a:lnTo>
                  <a:pt x="11815" y="55702"/>
                </a:lnTo>
                <a:lnTo>
                  <a:pt x="17188" y="43747"/>
                </a:lnTo>
                <a:lnTo>
                  <a:pt x="23794" y="28964"/>
                </a:lnTo>
                <a:lnTo>
                  <a:pt x="31543" y="10880"/>
                </a:lnTo>
                <a:lnTo>
                  <a:pt x="40474" y="10880"/>
                </a:lnTo>
                <a:lnTo>
                  <a:pt x="35648" y="0"/>
                </a:lnTo>
                <a:close/>
              </a:path>
              <a:path w="80645" h="135254">
                <a:moveTo>
                  <a:pt x="79446" y="85278"/>
                </a:moveTo>
                <a:lnTo>
                  <a:pt x="79797" y="91754"/>
                </a:lnTo>
                <a:lnTo>
                  <a:pt x="80126" y="87647"/>
                </a:lnTo>
                <a:lnTo>
                  <a:pt x="79446" y="85278"/>
                </a:lnTo>
                <a:close/>
              </a:path>
              <a:path w="80645" h="135254">
                <a:moveTo>
                  <a:pt x="40474" y="10880"/>
                </a:moveTo>
                <a:lnTo>
                  <a:pt x="31543" y="10880"/>
                </a:lnTo>
                <a:lnTo>
                  <a:pt x="41316" y="25383"/>
                </a:lnTo>
                <a:lnTo>
                  <a:pt x="50655" y="38191"/>
                </a:lnTo>
                <a:lnTo>
                  <a:pt x="59304" y="49683"/>
                </a:lnTo>
                <a:lnTo>
                  <a:pt x="66807" y="59962"/>
                </a:lnTo>
                <a:lnTo>
                  <a:pt x="73007" y="69544"/>
                </a:lnTo>
                <a:lnTo>
                  <a:pt x="77549" y="78669"/>
                </a:lnTo>
                <a:lnTo>
                  <a:pt x="79446" y="85278"/>
                </a:lnTo>
                <a:lnTo>
                  <a:pt x="79417" y="84738"/>
                </a:lnTo>
                <a:lnTo>
                  <a:pt x="76633" y="75490"/>
                </a:lnTo>
                <a:lnTo>
                  <a:pt x="73202" y="68033"/>
                </a:lnTo>
                <a:lnTo>
                  <a:pt x="58929" y="44884"/>
                </a:lnTo>
                <a:lnTo>
                  <a:pt x="52453" y="33963"/>
                </a:lnTo>
                <a:lnTo>
                  <a:pt x="46010" y="22082"/>
                </a:lnTo>
                <a:lnTo>
                  <a:pt x="40474" y="1088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018688" y="3871074"/>
            <a:ext cx="80031" cy="13373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018688" y="3871074"/>
            <a:ext cx="80031" cy="13373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023561" y="3873195"/>
            <a:ext cx="57594" cy="10840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023561" y="3873195"/>
            <a:ext cx="57594" cy="10840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23561" y="3873195"/>
            <a:ext cx="57594" cy="108407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021667" y="3876163"/>
            <a:ext cx="31750" cy="82550"/>
          </a:xfrm>
          <a:custGeom>
            <a:avLst/>
            <a:gdLst/>
            <a:ahLst/>
            <a:cxnLst/>
            <a:rect l="l" t="t" r="r" b="b"/>
            <a:pathLst>
              <a:path w="31750" h="82550">
                <a:moveTo>
                  <a:pt x="31280" y="0"/>
                </a:moveTo>
                <a:lnTo>
                  <a:pt x="27507" y="10787"/>
                </a:lnTo>
                <a:lnTo>
                  <a:pt x="22313" y="22943"/>
                </a:lnTo>
                <a:lnTo>
                  <a:pt x="10882" y="47777"/>
                </a:lnTo>
                <a:lnTo>
                  <a:pt x="5786" y="59687"/>
                </a:lnTo>
                <a:lnTo>
                  <a:pt x="2020" y="70406"/>
                </a:lnTo>
                <a:lnTo>
                  <a:pt x="673" y="75133"/>
                </a:lnTo>
                <a:lnTo>
                  <a:pt x="0" y="79108"/>
                </a:lnTo>
                <a:lnTo>
                  <a:pt x="266" y="82270"/>
                </a:lnTo>
                <a:lnTo>
                  <a:pt x="291" y="79108"/>
                </a:lnTo>
                <a:lnTo>
                  <a:pt x="812" y="76250"/>
                </a:lnTo>
                <a:lnTo>
                  <a:pt x="1892" y="72466"/>
                </a:lnTo>
                <a:lnTo>
                  <a:pt x="5791" y="61338"/>
                </a:lnTo>
                <a:lnTo>
                  <a:pt x="11155" y="48831"/>
                </a:lnTo>
                <a:lnTo>
                  <a:pt x="17171" y="35761"/>
                </a:lnTo>
                <a:lnTo>
                  <a:pt x="23112" y="22738"/>
                </a:lnTo>
                <a:lnTo>
                  <a:pt x="27910" y="11193"/>
                </a:lnTo>
                <a:lnTo>
                  <a:pt x="31008" y="1327"/>
                </a:lnTo>
                <a:lnTo>
                  <a:pt x="31280" y="0"/>
                </a:lnTo>
                <a:close/>
              </a:path>
            </a:pathLst>
          </a:custGeom>
          <a:solidFill>
            <a:srgbClr val="A7E5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019361" y="3966128"/>
            <a:ext cx="42545" cy="38100"/>
          </a:xfrm>
          <a:custGeom>
            <a:avLst/>
            <a:gdLst/>
            <a:ahLst/>
            <a:cxnLst/>
            <a:rect l="l" t="t" r="r" b="b"/>
            <a:pathLst>
              <a:path w="42545" h="38100">
                <a:moveTo>
                  <a:pt x="0" y="0"/>
                </a:moveTo>
                <a:lnTo>
                  <a:pt x="28749" y="36402"/>
                </a:lnTo>
                <a:lnTo>
                  <a:pt x="41173" y="38112"/>
                </a:lnTo>
                <a:lnTo>
                  <a:pt x="42151" y="38087"/>
                </a:lnTo>
                <a:lnTo>
                  <a:pt x="28935" y="35529"/>
                </a:lnTo>
                <a:lnTo>
                  <a:pt x="16982" y="29711"/>
                </a:lnTo>
                <a:lnTo>
                  <a:pt x="7409" y="20427"/>
                </a:lnTo>
                <a:lnTo>
                  <a:pt x="1334" y="7470"/>
                </a:lnTo>
                <a:lnTo>
                  <a:pt x="0" y="0"/>
                </a:lnTo>
                <a:close/>
              </a:path>
            </a:pathLst>
          </a:custGeom>
          <a:solidFill>
            <a:srgbClr val="BDEA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026621" y="3962844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0"/>
                </a:moveTo>
                <a:lnTo>
                  <a:pt x="50" y="3733"/>
                </a:lnTo>
                <a:lnTo>
                  <a:pt x="571" y="7404"/>
                </a:lnTo>
                <a:lnTo>
                  <a:pt x="3175" y="16459"/>
                </a:lnTo>
                <a:lnTo>
                  <a:pt x="5372" y="18719"/>
                </a:lnTo>
                <a:lnTo>
                  <a:pt x="8648" y="18719"/>
                </a:lnTo>
                <a:lnTo>
                  <a:pt x="9626" y="16205"/>
                </a:lnTo>
                <a:lnTo>
                  <a:pt x="8445" y="12293"/>
                </a:lnTo>
                <a:lnTo>
                  <a:pt x="8343" y="11734"/>
                </a:lnTo>
                <a:lnTo>
                  <a:pt x="4991" y="8788"/>
                </a:lnTo>
                <a:lnTo>
                  <a:pt x="2108" y="4889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026621" y="3962844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0"/>
                </a:moveTo>
                <a:lnTo>
                  <a:pt x="50" y="3733"/>
                </a:lnTo>
                <a:lnTo>
                  <a:pt x="571" y="7404"/>
                </a:lnTo>
                <a:lnTo>
                  <a:pt x="3175" y="16459"/>
                </a:lnTo>
                <a:lnTo>
                  <a:pt x="5372" y="18719"/>
                </a:lnTo>
                <a:lnTo>
                  <a:pt x="8648" y="18719"/>
                </a:lnTo>
                <a:lnTo>
                  <a:pt x="9626" y="16205"/>
                </a:lnTo>
                <a:lnTo>
                  <a:pt x="8445" y="12293"/>
                </a:lnTo>
                <a:lnTo>
                  <a:pt x="8343" y="11734"/>
                </a:lnTo>
                <a:lnTo>
                  <a:pt x="4991" y="8788"/>
                </a:lnTo>
                <a:lnTo>
                  <a:pt x="2108" y="4889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026621" y="3896957"/>
            <a:ext cx="21259" cy="7762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026621" y="3896957"/>
            <a:ext cx="21259" cy="7762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026621" y="3896957"/>
            <a:ext cx="21259" cy="7762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038113" y="3958145"/>
            <a:ext cx="59690" cy="45085"/>
          </a:xfrm>
          <a:custGeom>
            <a:avLst/>
            <a:gdLst/>
            <a:ahLst/>
            <a:cxnLst/>
            <a:rect l="l" t="t" r="r" b="b"/>
            <a:pathLst>
              <a:path w="59689" h="45085">
                <a:moveTo>
                  <a:pt x="0" y="37325"/>
                </a:moveTo>
                <a:lnTo>
                  <a:pt x="6616" y="42113"/>
                </a:lnTo>
                <a:lnTo>
                  <a:pt x="14439" y="44627"/>
                </a:lnTo>
                <a:lnTo>
                  <a:pt x="28765" y="44627"/>
                </a:lnTo>
                <a:lnTo>
                  <a:pt x="32925" y="43522"/>
                </a:lnTo>
                <a:lnTo>
                  <a:pt x="13588" y="43522"/>
                </a:lnTo>
                <a:lnTo>
                  <a:pt x="6451" y="41529"/>
                </a:lnTo>
                <a:lnTo>
                  <a:pt x="0" y="37325"/>
                </a:lnTo>
                <a:close/>
              </a:path>
              <a:path w="59689" h="45085">
                <a:moveTo>
                  <a:pt x="58521" y="0"/>
                </a:moveTo>
                <a:lnTo>
                  <a:pt x="57213" y="0"/>
                </a:lnTo>
                <a:lnTo>
                  <a:pt x="56819" y="1752"/>
                </a:lnTo>
                <a:lnTo>
                  <a:pt x="57365" y="11518"/>
                </a:lnTo>
                <a:lnTo>
                  <a:pt x="55346" y="18554"/>
                </a:lnTo>
                <a:lnTo>
                  <a:pt x="24520" y="43309"/>
                </a:lnTo>
                <a:lnTo>
                  <a:pt x="13588" y="43522"/>
                </a:lnTo>
                <a:lnTo>
                  <a:pt x="32925" y="43522"/>
                </a:lnTo>
                <a:lnTo>
                  <a:pt x="59613" y="4737"/>
                </a:lnTo>
                <a:lnTo>
                  <a:pt x="58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021414" y="3966165"/>
            <a:ext cx="37465" cy="33655"/>
          </a:xfrm>
          <a:custGeom>
            <a:avLst/>
            <a:gdLst/>
            <a:ahLst/>
            <a:cxnLst/>
            <a:rect l="l" t="t" r="r" b="b"/>
            <a:pathLst>
              <a:path w="37464" h="33654">
                <a:moveTo>
                  <a:pt x="4634" y="14687"/>
                </a:moveTo>
                <a:lnTo>
                  <a:pt x="7234" y="19920"/>
                </a:lnTo>
                <a:lnTo>
                  <a:pt x="17319" y="28682"/>
                </a:lnTo>
                <a:lnTo>
                  <a:pt x="30071" y="33197"/>
                </a:lnTo>
                <a:lnTo>
                  <a:pt x="36360" y="33655"/>
                </a:lnTo>
                <a:lnTo>
                  <a:pt x="37223" y="33629"/>
                </a:lnTo>
                <a:lnTo>
                  <a:pt x="24068" y="30861"/>
                </a:lnTo>
                <a:lnTo>
                  <a:pt x="12510" y="24367"/>
                </a:lnTo>
                <a:lnTo>
                  <a:pt x="4634" y="14687"/>
                </a:lnTo>
                <a:close/>
              </a:path>
              <a:path w="37464" h="33654">
                <a:moveTo>
                  <a:pt x="3637" y="12680"/>
                </a:moveTo>
                <a:lnTo>
                  <a:pt x="3984" y="13887"/>
                </a:lnTo>
                <a:lnTo>
                  <a:pt x="4634" y="14687"/>
                </a:lnTo>
                <a:lnTo>
                  <a:pt x="3637" y="12680"/>
                </a:lnTo>
                <a:close/>
              </a:path>
              <a:path w="37464" h="33654">
                <a:moveTo>
                  <a:pt x="0" y="0"/>
                </a:moveTo>
                <a:lnTo>
                  <a:pt x="88" y="2527"/>
                </a:lnTo>
                <a:lnTo>
                  <a:pt x="457" y="5092"/>
                </a:lnTo>
                <a:lnTo>
                  <a:pt x="1130" y="7632"/>
                </a:lnTo>
                <a:lnTo>
                  <a:pt x="3637" y="12680"/>
                </a:lnTo>
                <a:lnTo>
                  <a:pt x="0" y="0"/>
                </a:lnTo>
                <a:close/>
              </a:path>
            </a:pathLst>
          </a:custGeom>
          <a:solidFill>
            <a:srgbClr val="C6EC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6" name="Прямоугольник 435"/>
          <p:cNvSpPr/>
          <p:nvPr/>
        </p:nvSpPr>
        <p:spPr>
          <a:xfrm>
            <a:off x="10049408" y="6661745"/>
            <a:ext cx="243656" cy="269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80"/>
              </a:lnSpc>
            </a:pPr>
            <a:r>
              <a:rPr lang="ru-RU" sz="800" b="1" spc="10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ru-RU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39291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6771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1803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9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960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960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9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9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60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960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0103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9943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3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3405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3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34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7726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7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3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834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27726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7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7726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7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9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960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9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960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9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960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315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299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9703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687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80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2790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111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2095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499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48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73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3405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73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34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73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834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27726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7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27726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7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27726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37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08802" y="246153"/>
            <a:ext cx="710772" cy="453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490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490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228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77025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228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7702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490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490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28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228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77025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7702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26591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42212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47203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32548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15998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15998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7016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15998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7016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7016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2559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39484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60506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53557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6744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5998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15998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15998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7016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7016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7016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38348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21814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21814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72181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48014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48014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48026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3140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45282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21814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21814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2181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25741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25741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25741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25741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16075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99541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99541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536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99541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536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536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5741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25741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5741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091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2301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44039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3708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5096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99541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99541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99541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536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536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536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92443" y="227377"/>
            <a:ext cx="17780" cy="83820"/>
          </a:xfrm>
          <a:custGeom>
            <a:avLst/>
            <a:gdLst/>
            <a:ahLst/>
            <a:cxnLst/>
            <a:rect l="l" t="t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2564" y="375939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0152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26172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0156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0155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97869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497668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498239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0897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763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0897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91018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91018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763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8019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1282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97673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97677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97859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97668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98239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97673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97677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01242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85214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16812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01242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85214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16812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52747" y="369408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52747" y="3725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7556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79535" y="31073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98924" y="2272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98926" y="22738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05388" y="3096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98924" y="28696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68217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12513" y="252967"/>
            <a:ext cx="177800" cy="24765"/>
          </a:xfrm>
          <a:custGeom>
            <a:avLst/>
            <a:gdLst/>
            <a:ahLst/>
            <a:cxnLst/>
            <a:rect l="l" t="t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12515" y="25568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670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12521" y="25931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13944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68213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79531" y="310727"/>
            <a:ext cx="21590" cy="59055"/>
          </a:xfrm>
          <a:custGeom>
            <a:avLst/>
            <a:gdLst/>
            <a:ahLst/>
            <a:cxnLst/>
            <a:rect l="l" t="t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47779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80245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85348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1863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78853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82107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52378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87217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88604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35186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7118667"/>
            <a:ext cx="10691964" cy="441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2042587" y="2671756"/>
            <a:ext cx="66084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004982"/>
                </a:solidFill>
                <a:latin typeface="Arial Narrow"/>
                <a:cs typeface="Arial Narrow"/>
              </a:rPr>
              <a:t>СПАСИБО ЗА ВНИМАНИЕ!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181" name="object 180"/>
          <p:cNvSpPr txBox="1"/>
          <p:nvPr/>
        </p:nvSpPr>
        <p:spPr>
          <a:xfrm>
            <a:off x="1640115" y="469219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955212" y="6589737"/>
            <a:ext cx="302648" cy="269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80"/>
              </a:lnSpc>
            </a:pPr>
            <a:r>
              <a:rPr lang="ru-RU" sz="800" b="1" spc="10" dirty="0" smtClean="0">
                <a:solidFill>
                  <a:prstClr val="black"/>
                </a:solidFill>
                <a:latin typeface="Arial"/>
                <a:cs typeface="Arial"/>
              </a:rPr>
              <a:t>31</a:t>
            </a:r>
            <a:endParaRPr lang="ru-RU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931" y="3418681"/>
            <a:ext cx="8772525" cy="661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8025" y="2266950"/>
            <a:ext cx="8783638" cy="466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725" y="1403350"/>
            <a:ext cx="8770938" cy="33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14644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37299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37299 w 3833495"/>
              <a:gd name="T7" fmla="*/ 91655 h 92075"/>
              <a:gd name="T8" fmla="*/ 3837299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16514134 h 634"/>
              <a:gd name="T2" fmla="*/ 19789 w 8889"/>
              <a:gd name="T3" fmla="*/ 1651413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16514134 h 634"/>
              <a:gd name="T2" fmla="*/ 2221 w 8889"/>
              <a:gd name="T3" fmla="*/ 1651413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18308 h 33020"/>
              <a:gd name="T2" fmla="*/ 2221 w 8889"/>
              <a:gd name="T3" fmla="*/ 18308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10287 h 24129"/>
              <a:gd name="T2" fmla="*/ 19789 w 8889"/>
              <a:gd name="T3" fmla="*/ 1028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9893 w 8889"/>
              <a:gd name="T1" fmla="*/ 0 h 54609"/>
              <a:gd name="T2" fmla="*/ 9893 w 8889"/>
              <a:gd name="T3" fmla="*/ 66665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10287 h 24129"/>
              <a:gd name="T2" fmla="*/ 2221 w 8889"/>
              <a:gd name="T3" fmla="*/ 1028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1111 w 8889"/>
              <a:gd name="T1" fmla="*/ 0 h 54609"/>
              <a:gd name="T2" fmla="*/ 1111 w 8889"/>
              <a:gd name="T3" fmla="*/ 66665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20754 h 20954"/>
              <a:gd name="T2" fmla="*/ 2194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20754 h 20954"/>
              <a:gd name="T2" fmla="*/ 31888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8525 h 20954"/>
              <a:gd name="T2" fmla="*/ 2194 w 6985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8525 h 20954"/>
              <a:gd name="T2" fmla="*/ 31888 w 6985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20754 h 20954"/>
              <a:gd name="T2" fmla="*/ 2194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20754 h 20954"/>
              <a:gd name="T2" fmla="*/ 31888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8519 h 20954"/>
              <a:gd name="T2" fmla="*/ 2194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8519 h 20954"/>
              <a:gd name="T2" fmla="*/ 31888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8519 h 20954"/>
              <a:gd name="T2" fmla="*/ 2194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8519 h 20954"/>
              <a:gd name="T2" fmla="*/ 31888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7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8525 h 20954"/>
              <a:gd name="T2" fmla="*/ 2194 w 6985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8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8525 h 20954"/>
              <a:gd name="T2" fmla="*/ 31888 w 6985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9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14611 h 13334"/>
              <a:gd name="T2" fmla="*/ 19789 w 8889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14611 h 13334"/>
              <a:gd name="T2" fmla="*/ 2221 w 8889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1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3556 h 13334"/>
              <a:gd name="T2" fmla="*/ 19789 w 8889"/>
              <a:gd name="T3" fmla="*/ 3556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2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3556 h 13334"/>
              <a:gd name="T2" fmla="*/ 2221 w 8889"/>
              <a:gd name="T3" fmla="*/ 3556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3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14611 h 13334"/>
              <a:gd name="T2" fmla="*/ 19789 w 8889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4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14611 h 13334"/>
              <a:gd name="T2" fmla="*/ 2221 w 8889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5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6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7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8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9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0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1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2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3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4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5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1126 h 8890"/>
              <a:gd name="T2" fmla="*/ 2194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6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1126 h 8890"/>
              <a:gd name="T2" fmla="*/ 31888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7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8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10024 h 8890"/>
              <a:gd name="T2" fmla="*/ 31888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10024 h 8890"/>
              <a:gd name="T2" fmla="*/ 31888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1126 h 8890"/>
              <a:gd name="T2" fmla="*/ 2194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2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1126 h 8890"/>
              <a:gd name="T2" fmla="*/ 31888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3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4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10024 h 8890"/>
              <a:gd name="T2" fmla="*/ 31888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5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6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10024 h 8890"/>
              <a:gd name="T2" fmla="*/ 31888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7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10287 h 24129"/>
              <a:gd name="T2" fmla="*/ 19789 w 8889"/>
              <a:gd name="T3" fmla="*/ 1028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8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9893 w 8889"/>
              <a:gd name="T1" fmla="*/ 0 h 54609"/>
              <a:gd name="T2" fmla="*/ 9893 w 8889"/>
              <a:gd name="T3" fmla="*/ 66665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9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20754 h 20954"/>
              <a:gd name="T2" fmla="*/ 2194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0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20754 h 20954"/>
              <a:gd name="T2" fmla="*/ 2194 w 6985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1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8519 h 20954"/>
              <a:gd name="T2" fmla="*/ 2194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2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8519 h 20954"/>
              <a:gd name="T2" fmla="*/ 2194 w 6985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3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3556 h 13334"/>
              <a:gd name="T2" fmla="*/ 19789 w 8889"/>
              <a:gd name="T3" fmla="*/ 3556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4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14611 h 13334"/>
              <a:gd name="T2" fmla="*/ 19789 w 8889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5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1126 h 8890"/>
              <a:gd name="T2" fmla="*/ 2194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6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7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1126 h 8890"/>
              <a:gd name="T2" fmla="*/ 2194 w 6985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8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10024 h 8890"/>
              <a:gd name="T2" fmla="*/ 2194 w 6985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9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21968 w 925829"/>
              <a:gd name="T3" fmla="*/ 0 h 124459"/>
              <a:gd name="T4" fmla="*/ 921968 w 925829"/>
              <a:gd name="T5" fmla="*/ 116917 h 124459"/>
              <a:gd name="T6" fmla="*/ 0 w 925829"/>
              <a:gd name="T7" fmla="*/ 116917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0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707 w 910590"/>
              <a:gd name="T1" fmla="*/ 29349 h 33654"/>
              <a:gd name="T2" fmla="*/ 0 w 910590"/>
              <a:gd name="T3" fmla="*/ 29349 h 33654"/>
              <a:gd name="T4" fmla="*/ 0 w 910590"/>
              <a:gd name="T5" fmla="*/ 29803 h 33654"/>
              <a:gd name="T6" fmla="*/ 8707 w 910590"/>
              <a:gd name="T7" fmla="*/ 29803 h 33654"/>
              <a:gd name="T8" fmla="*/ 8707 w 910590"/>
              <a:gd name="T9" fmla="*/ 29349 h 33654"/>
              <a:gd name="T10" fmla="*/ 893919 w 910590"/>
              <a:gd name="T11" fmla="*/ 0 h 33654"/>
              <a:gd name="T12" fmla="*/ 28191 w 910590"/>
              <a:gd name="T13" fmla="*/ 0 h 33654"/>
              <a:gd name="T14" fmla="*/ 28191 w 910590"/>
              <a:gd name="T15" fmla="*/ 29792 h 33654"/>
              <a:gd name="T16" fmla="*/ 893919 w 910590"/>
              <a:gd name="T17" fmla="*/ 29792 h 33654"/>
              <a:gd name="T18" fmla="*/ 893919 w 910590"/>
              <a:gd name="T19" fmla="*/ 0 h 33654"/>
              <a:gd name="T20" fmla="*/ 917778 w 910590"/>
              <a:gd name="T21" fmla="*/ 29769 h 33654"/>
              <a:gd name="T22" fmla="*/ 913412 w 910590"/>
              <a:gd name="T23" fmla="*/ 29769 h 33654"/>
              <a:gd name="T24" fmla="*/ 917778 w 910590"/>
              <a:gd name="T25" fmla="*/ 29769 h 33654"/>
              <a:gd name="T26" fmla="*/ 913424 w 910590"/>
              <a:gd name="T27" fmla="*/ 0 h 33654"/>
              <a:gd name="T28" fmla="*/ 913412 w 910590"/>
              <a:gd name="T29" fmla="*/ 29769 h 33654"/>
              <a:gd name="T30" fmla="*/ 913424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1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85211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2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3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8525 h 20954"/>
              <a:gd name="T2" fmla="*/ 31942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4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8525 h 20954"/>
              <a:gd name="T2" fmla="*/ 31942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5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8525 h 20954"/>
              <a:gd name="T2" fmla="*/ 2197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6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8525 h 20954"/>
              <a:gd name="T2" fmla="*/ 31942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7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8525 h 20954"/>
              <a:gd name="T2" fmla="*/ 2197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8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8525 h 20954"/>
              <a:gd name="T2" fmla="*/ 2197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9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0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1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2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3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4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10024 h 8890"/>
              <a:gd name="T2" fmla="*/ 31942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5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10024 h 8890"/>
              <a:gd name="T2" fmla="*/ 31942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6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10024 h 8890"/>
              <a:gd name="T2" fmla="*/ 31942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7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10024 h 8890"/>
              <a:gd name="T2" fmla="*/ 2197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8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10024 h 8890"/>
              <a:gd name="T2" fmla="*/ 2197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9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10024 h 8890"/>
              <a:gd name="T2" fmla="*/ 2197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0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1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20735 h 20954"/>
              <a:gd name="T2" fmla="*/ 2197 w 6984"/>
              <a:gd name="T3" fmla="*/ 2073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2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8525 h 20954"/>
              <a:gd name="T2" fmla="*/ 2197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3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8525 h 20954"/>
              <a:gd name="T2" fmla="*/ 2197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4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14611 h 13334"/>
              <a:gd name="T2" fmla="*/ 76 w 4445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5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3556 h 13334"/>
              <a:gd name="T2" fmla="*/ 76 w 4445"/>
              <a:gd name="T3" fmla="*/ 3556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6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14628 h 13334"/>
              <a:gd name="T2" fmla="*/ 76 w 4445"/>
              <a:gd name="T3" fmla="*/ 1462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7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8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9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1126 h 8890"/>
              <a:gd name="T2" fmla="*/ 2197 w 6984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0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10024 h 8890"/>
              <a:gd name="T2" fmla="*/ 2197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1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10024 h 8890"/>
              <a:gd name="T2" fmla="*/ 2197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2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16514134 h 634"/>
              <a:gd name="T2" fmla="*/ 2214 w 8890"/>
              <a:gd name="T3" fmla="*/ 1651413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3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18308 h 33020"/>
              <a:gd name="T2" fmla="*/ 2214 w 8890"/>
              <a:gd name="T3" fmla="*/ 18308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4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10287 h 24129"/>
              <a:gd name="T2" fmla="*/ 2214 w 8890"/>
              <a:gd name="T3" fmla="*/ 10287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5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1108 w 8890"/>
              <a:gd name="T1" fmla="*/ 0 h 54609"/>
              <a:gd name="T2" fmla="*/ 1108 w 8890"/>
              <a:gd name="T3" fmla="*/ 66665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6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7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20754 h 20954"/>
              <a:gd name="T2" fmla="*/ 31996 w 6984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8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8525 h 20954"/>
              <a:gd name="T2" fmla="*/ 31996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9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20754 h 20954"/>
              <a:gd name="T2" fmla="*/ 31996 w 6984"/>
              <a:gd name="T3" fmla="*/ 20754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0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8519 h 20954"/>
              <a:gd name="T2" fmla="*/ 31996 w 6984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1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8519 h 20954"/>
              <a:gd name="T2" fmla="*/ 31996 w 6984"/>
              <a:gd name="T3" fmla="*/ 8519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8525 h 20954"/>
              <a:gd name="T2" fmla="*/ 31996 w 6984"/>
              <a:gd name="T3" fmla="*/ 852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3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14611 h 13334"/>
              <a:gd name="T2" fmla="*/ 2214 w 8890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4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3556 h 13334"/>
              <a:gd name="T2" fmla="*/ 2214 w 8890"/>
              <a:gd name="T3" fmla="*/ 3556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14611 h 13334"/>
              <a:gd name="T2" fmla="*/ 2214 w 8890"/>
              <a:gd name="T3" fmla="*/ 14611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6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7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8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9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0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1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1126 h 8890"/>
              <a:gd name="T2" fmla="*/ 31996 w 6984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2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10024 h 8890"/>
              <a:gd name="T2" fmla="*/ 31996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3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10024 h 8890"/>
              <a:gd name="T2" fmla="*/ 31996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4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1126 h 8890"/>
              <a:gd name="T2" fmla="*/ 31996 w 6984"/>
              <a:gd name="T3" fmla="*/ 1126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5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10024 h 8890"/>
              <a:gd name="T2" fmla="*/ 31996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6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10024 h 8890"/>
              <a:gd name="T2" fmla="*/ 31996 w 6984"/>
              <a:gd name="T3" fmla="*/ 10024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7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16713 w 124459"/>
              <a:gd name="T1" fmla="*/ 0 h 145415"/>
              <a:gd name="T2" fmla="*/ 0 w 124459"/>
              <a:gd name="T3" fmla="*/ 0 h 145415"/>
              <a:gd name="T4" fmla="*/ 0 w 124459"/>
              <a:gd name="T5" fmla="*/ 133820 h 145415"/>
              <a:gd name="T6" fmla="*/ 78778 w 124459"/>
              <a:gd name="T7" fmla="*/ 132480 h 145415"/>
              <a:gd name="T8" fmla="*/ 109627 w 124459"/>
              <a:gd name="T9" fmla="*/ 110322 h 145415"/>
              <a:gd name="T10" fmla="*/ 116713 w 124459"/>
              <a:gd name="T11" fmla="*/ 85312 h 145415"/>
              <a:gd name="T12" fmla="*/ 116713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8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86900 h 109220"/>
              <a:gd name="T6" fmla="*/ 4672 w 38100"/>
              <a:gd name="T7" fmla="*/ 100455 h 109220"/>
              <a:gd name="T8" fmla="*/ 0 w 38100"/>
              <a:gd name="T9" fmla="*/ 112764 h 109220"/>
              <a:gd name="T10" fmla="*/ 11923 w 38100"/>
              <a:gd name="T11" fmla="*/ 111054 h 109220"/>
              <a:gd name="T12" fmla="*/ 22553 w 38100"/>
              <a:gd name="T13" fmla="*/ 104291 h 109220"/>
              <a:gd name="T14" fmla="*/ 31024 w 38100"/>
              <a:gd name="T15" fmla="*/ 93499 h 109220"/>
              <a:gd name="T16" fmla="*/ 36469 w 38100"/>
              <a:gd name="T17" fmla="*/ 79698 h 109220"/>
              <a:gd name="T18" fmla="*/ 38071 w 38100"/>
              <a:gd name="T19" fmla="*/ 50288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9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85041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47925 w 92709"/>
              <a:gd name="T7" fmla="*/ 163285 h 165100"/>
              <a:gd name="T8" fmla="*/ 78110 w 92709"/>
              <a:gd name="T9" fmla="*/ 139280 h 165100"/>
              <a:gd name="T10" fmla="*/ 85041 w 92709"/>
              <a:gd name="T11" fmla="*/ 112204 h 165100"/>
              <a:gd name="T12" fmla="*/ 85041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0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16713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1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16403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2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15878 h 6984"/>
              <a:gd name="T2" fmla="*/ 17027 w 20954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3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15878 h 6984"/>
              <a:gd name="T2" fmla="*/ 17027 w 20954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4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15878 h 6984"/>
              <a:gd name="T2" fmla="*/ 41425 w 20954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5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1099 h 8890"/>
              <a:gd name="T2" fmla="*/ 7106 w 13334"/>
              <a:gd name="T3" fmla="*/ 109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6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1099 h 8890"/>
              <a:gd name="T2" fmla="*/ 29218 w 13334"/>
              <a:gd name="T3" fmla="*/ 109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7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8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16424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9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0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204151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1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2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15878 h 6984"/>
              <a:gd name="T2" fmla="*/ 20028 w 8890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4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15878 h 6984"/>
              <a:gd name="T2" fmla="*/ 20028 w 8890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5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15878 h 6984"/>
              <a:gd name="T2" fmla="*/ 20028 w 8890"/>
              <a:gd name="T3" fmla="*/ 15878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6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7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15741896 h 634"/>
              <a:gd name="T2" fmla="*/ 159 w 1904"/>
              <a:gd name="T3" fmla="*/ 1574189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8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16650233 h 634"/>
              <a:gd name="T2" fmla="*/ 162 w 1904"/>
              <a:gd name="T3" fmla="*/ 16650233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9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322739 h 1904"/>
              <a:gd name="T2" fmla="*/ 36846130 w 634"/>
              <a:gd name="T3" fmla="*/ 322739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0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14538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1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15441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2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27659395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3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14822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4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15098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5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12643409 h 634"/>
              <a:gd name="T2" fmla="*/ 0 w 1270"/>
              <a:gd name="T3" fmla="*/ 12643409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6" name="object 181"/>
          <p:cNvSpPr txBox="1">
            <a:spLocks noChangeArrowheads="1"/>
          </p:cNvSpPr>
          <p:nvPr/>
        </p:nvSpPr>
        <p:spPr bwMode="auto">
          <a:xfrm>
            <a:off x="2135188" y="866775"/>
            <a:ext cx="5953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ХАРАКТЕРИСТИКА ГКП «АСТАНА СУ АРНАСЫ»</a:t>
            </a:r>
            <a:endParaRPr lang="ru-RU" altLang="ru-RU" sz="2400">
              <a:solidFill>
                <a:srgbClr val="00206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57" name="object 186"/>
          <p:cNvSpPr>
            <a:spLocks/>
          </p:cNvSpPr>
          <p:nvPr/>
        </p:nvSpPr>
        <p:spPr bwMode="auto">
          <a:xfrm>
            <a:off x="5688013" y="2925763"/>
            <a:ext cx="3816350" cy="276225"/>
          </a:xfrm>
          <a:custGeom>
            <a:avLst/>
            <a:gdLst>
              <a:gd name="T0" fmla="*/ 3815994 w 3816350"/>
              <a:gd name="T1" fmla="*/ 0 h 437514"/>
              <a:gd name="T2" fmla="*/ 0 w 3816350"/>
              <a:gd name="T3" fmla="*/ 0 h 437514"/>
              <a:gd name="T4" fmla="*/ 0 w 3816350"/>
              <a:gd name="T5" fmla="*/ 1753 h 437514"/>
              <a:gd name="T6" fmla="*/ 3815994 w 3816350"/>
              <a:gd name="T7" fmla="*/ 1753 h 437514"/>
              <a:gd name="T8" fmla="*/ 3815994 w 3816350"/>
              <a:gd name="T9" fmla="*/ 0 h 437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6350" h="437514">
                <a:moveTo>
                  <a:pt x="3815994" y="0"/>
                </a:moveTo>
                <a:lnTo>
                  <a:pt x="0" y="0"/>
                </a:lnTo>
                <a:lnTo>
                  <a:pt x="0" y="437083"/>
                </a:lnTo>
                <a:lnTo>
                  <a:pt x="3815994" y="437083"/>
                </a:lnTo>
                <a:lnTo>
                  <a:pt x="38159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8" name="object 187"/>
          <p:cNvSpPr>
            <a:spLocks/>
          </p:cNvSpPr>
          <p:nvPr/>
        </p:nvSpPr>
        <p:spPr bwMode="auto">
          <a:xfrm>
            <a:off x="720725" y="4017963"/>
            <a:ext cx="4967288" cy="277812"/>
          </a:xfrm>
          <a:custGeom>
            <a:avLst/>
            <a:gdLst>
              <a:gd name="T0" fmla="*/ 4956587 w 4968240"/>
              <a:gd name="T1" fmla="*/ 0 h 288289"/>
              <a:gd name="T2" fmla="*/ 0 w 4968240"/>
              <a:gd name="T3" fmla="*/ 0 h 288289"/>
              <a:gd name="T4" fmla="*/ 0 w 4968240"/>
              <a:gd name="T5" fmla="*/ 184699 h 288289"/>
              <a:gd name="T6" fmla="*/ 4956587 w 4968240"/>
              <a:gd name="T7" fmla="*/ 184699 h 288289"/>
              <a:gd name="T8" fmla="*/ 4956587 w 496824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9" name="object 188"/>
          <p:cNvSpPr>
            <a:spLocks/>
          </p:cNvSpPr>
          <p:nvPr/>
        </p:nvSpPr>
        <p:spPr bwMode="auto">
          <a:xfrm>
            <a:off x="5688013" y="4017963"/>
            <a:ext cx="3816350" cy="277812"/>
          </a:xfrm>
          <a:custGeom>
            <a:avLst/>
            <a:gdLst>
              <a:gd name="T0" fmla="*/ 3815994 w 3816350"/>
              <a:gd name="T1" fmla="*/ 0 h 288289"/>
              <a:gd name="T2" fmla="*/ 0 w 3816350"/>
              <a:gd name="T3" fmla="*/ 0 h 288289"/>
              <a:gd name="T4" fmla="*/ 0 w 3816350"/>
              <a:gd name="T5" fmla="*/ 184699 h 288289"/>
              <a:gd name="T6" fmla="*/ 3815994 w 3816350"/>
              <a:gd name="T7" fmla="*/ 184699 h 288289"/>
              <a:gd name="T8" fmla="*/ 3815994 w 381635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0" name="object 189"/>
          <p:cNvSpPr>
            <a:spLocks/>
          </p:cNvSpPr>
          <p:nvPr/>
        </p:nvSpPr>
        <p:spPr bwMode="auto">
          <a:xfrm>
            <a:off x="720725" y="4594225"/>
            <a:ext cx="4967288" cy="277813"/>
          </a:xfrm>
          <a:custGeom>
            <a:avLst/>
            <a:gdLst>
              <a:gd name="T0" fmla="*/ 4956587 w 4968240"/>
              <a:gd name="T1" fmla="*/ 0 h 288289"/>
              <a:gd name="T2" fmla="*/ 0 w 4968240"/>
              <a:gd name="T3" fmla="*/ 0 h 288289"/>
              <a:gd name="T4" fmla="*/ 0 w 4968240"/>
              <a:gd name="T5" fmla="*/ 184707 h 288289"/>
              <a:gd name="T6" fmla="*/ 4956587 w 4968240"/>
              <a:gd name="T7" fmla="*/ 184707 h 288289"/>
              <a:gd name="T8" fmla="*/ 4956587 w 496824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1" name="object 190"/>
          <p:cNvSpPr>
            <a:spLocks/>
          </p:cNvSpPr>
          <p:nvPr/>
        </p:nvSpPr>
        <p:spPr bwMode="auto">
          <a:xfrm>
            <a:off x="5688013" y="4594225"/>
            <a:ext cx="3816350" cy="277813"/>
          </a:xfrm>
          <a:custGeom>
            <a:avLst/>
            <a:gdLst>
              <a:gd name="T0" fmla="*/ 3815994 w 3816350"/>
              <a:gd name="T1" fmla="*/ 0 h 288289"/>
              <a:gd name="T2" fmla="*/ 0 w 3816350"/>
              <a:gd name="T3" fmla="*/ 0 h 288289"/>
              <a:gd name="T4" fmla="*/ 0 w 3816350"/>
              <a:gd name="T5" fmla="*/ 184707 h 288289"/>
              <a:gd name="T6" fmla="*/ 3815994 w 3816350"/>
              <a:gd name="T7" fmla="*/ 184707 h 288289"/>
              <a:gd name="T8" fmla="*/ 3815994 w 381635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2" name="object 191"/>
          <p:cNvSpPr>
            <a:spLocks/>
          </p:cNvSpPr>
          <p:nvPr/>
        </p:nvSpPr>
        <p:spPr bwMode="auto">
          <a:xfrm>
            <a:off x="738188" y="5178425"/>
            <a:ext cx="4968875" cy="276225"/>
          </a:xfrm>
          <a:custGeom>
            <a:avLst/>
            <a:gdLst>
              <a:gd name="T0" fmla="*/ 4975623 w 4968240"/>
              <a:gd name="T1" fmla="*/ 0 h 288289"/>
              <a:gd name="T2" fmla="*/ 0 w 4968240"/>
              <a:gd name="T3" fmla="*/ 0 h 288289"/>
              <a:gd name="T4" fmla="*/ 0 w 4968240"/>
              <a:gd name="T5" fmla="*/ 172427 h 288289"/>
              <a:gd name="T6" fmla="*/ 4975623 w 4968240"/>
              <a:gd name="T7" fmla="*/ 172427 h 288289"/>
              <a:gd name="T8" fmla="*/ 4975623 w 496824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" name="object 192"/>
          <p:cNvSpPr>
            <a:spLocks/>
          </p:cNvSpPr>
          <p:nvPr/>
        </p:nvSpPr>
        <p:spPr bwMode="auto">
          <a:xfrm>
            <a:off x="5688013" y="5170488"/>
            <a:ext cx="3816350" cy="277812"/>
          </a:xfrm>
          <a:custGeom>
            <a:avLst/>
            <a:gdLst>
              <a:gd name="T0" fmla="*/ 3815994 w 3816350"/>
              <a:gd name="T1" fmla="*/ 0 h 288289"/>
              <a:gd name="T2" fmla="*/ 0 w 3816350"/>
              <a:gd name="T3" fmla="*/ 0 h 288289"/>
              <a:gd name="T4" fmla="*/ 0 w 3816350"/>
              <a:gd name="T5" fmla="*/ 184699 h 288289"/>
              <a:gd name="T6" fmla="*/ 3815994 w 3816350"/>
              <a:gd name="T7" fmla="*/ 184699 h 288289"/>
              <a:gd name="T8" fmla="*/ 3815994 w 381635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4" name="object 193"/>
          <p:cNvSpPr>
            <a:spLocks/>
          </p:cNvSpPr>
          <p:nvPr/>
        </p:nvSpPr>
        <p:spPr bwMode="auto">
          <a:xfrm>
            <a:off x="720725" y="5746750"/>
            <a:ext cx="4967288" cy="276225"/>
          </a:xfrm>
          <a:custGeom>
            <a:avLst/>
            <a:gdLst>
              <a:gd name="T0" fmla="*/ 4956587 w 4968240"/>
              <a:gd name="T1" fmla="*/ 0 h 288289"/>
              <a:gd name="T2" fmla="*/ 0 w 4968240"/>
              <a:gd name="T3" fmla="*/ 0 h 288289"/>
              <a:gd name="T4" fmla="*/ 0 w 4968240"/>
              <a:gd name="T5" fmla="*/ 172427 h 288289"/>
              <a:gd name="T6" fmla="*/ 4956587 w 4968240"/>
              <a:gd name="T7" fmla="*/ 172427 h 288289"/>
              <a:gd name="T8" fmla="*/ 4956587 w 496824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5" name="object 194"/>
          <p:cNvSpPr>
            <a:spLocks/>
          </p:cNvSpPr>
          <p:nvPr/>
        </p:nvSpPr>
        <p:spPr bwMode="auto">
          <a:xfrm>
            <a:off x="5688013" y="5746750"/>
            <a:ext cx="3816350" cy="276225"/>
          </a:xfrm>
          <a:custGeom>
            <a:avLst/>
            <a:gdLst>
              <a:gd name="T0" fmla="*/ 3815994 w 3816350"/>
              <a:gd name="T1" fmla="*/ 0 h 288289"/>
              <a:gd name="T2" fmla="*/ 0 w 3816350"/>
              <a:gd name="T3" fmla="*/ 0 h 288289"/>
              <a:gd name="T4" fmla="*/ 0 w 3816350"/>
              <a:gd name="T5" fmla="*/ 172427 h 288289"/>
              <a:gd name="T6" fmla="*/ 3815994 w 3816350"/>
              <a:gd name="T7" fmla="*/ 172427 h 288289"/>
              <a:gd name="T8" fmla="*/ 3815994 w 3816350"/>
              <a:gd name="T9" fmla="*/ 0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6" name="object 199"/>
          <p:cNvSpPr/>
          <p:nvPr/>
        </p:nvSpPr>
        <p:spPr>
          <a:xfrm>
            <a:off x="720725" y="4306888"/>
            <a:ext cx="4967288" cy="276225"/>
          </a:xfrm>
          <a:custGeom>
            <a:avLst/>
            <a:gdLst/>
            <a:ahLst/>
            <a:cxnLst/>
            <a:rect l="l" t="t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67" name="object 200"/>
          <p:cNvSpPr/>
          <p:nvPr/>
        </p:nvSpPr>
        <p:spPr>
          <a:xfrm>
            <a:off x="5688013" y="4306888"/>
            <a:ext cx="3816350" cy="276225"/>
          </a:xfrm>
          <a:custGeom>
            <a:avLst/>
            <a:gdLst/>
            <a:ahLst/>
            <a:cxnLst/>
            <a:rect l="l" t="t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68" name="object 201"/>
          <p:cNvSpPr/>
          <p:nvPr/>
        </p:nvSpPr>
        <p:spPr>
          <a:xfrm>
            <a:off x="720725" y="4883150"/>
            <a:ext cx="4967288" cy="276225"/>
          </a:xfrm>
          <a:custGeom>
            <a:avLst/>
            <a:gdLst/>
            <a:ahLst/>
            <a:cxnLst/>
            <a:rect l="l" t="t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69" name="object 202"/>
          <p:cNvSpPr/>
          <p:nvPr/>
        </p:nvSpPr>
        <p:spPr>
          <a:xfrm>
            <a:off x="5688013" y="4883150"/>
            <a:ext cx="3816350" cy="276225"/>
          </a:xfrm>
          <a:custGeom>
            <a:avLst/>
            <a:gdLst/>
            <a:ahLst/>
            <a:cxnLst/>
            <a:rect l="l" t="t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70" name="object 203"/>
          <p:cNvSpPr/>
          <p:nvPr/>
        </p:nvSpPr>
        <p:spPr>
          <a:xfrm>
            <a:off x="720725" y="5459413"/>
            <a:ext cx="4967288" cy="276225"/>
          </a:xfrm>
          <a:custGeom>
            <a:avLst/>
            <a:gdLst/>
            <a:ahLst/>
            <a:cxnLst/>
            <a:rect l="l" t="t" r="r" b="b"/>
            <a:pathLst>
              <a:path w="4968240" h="288289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71" name="object 204"/>
          <p:cNvSpPr/>
          <p:nvPr/>
        </p:nvSpPr>
        <p:spPr>
          <a:xfrm>
            <a:off x="5688013" y="5459413"/>
            <a:ext cx="3816350" cy="276225"/>
          </a:xfrm>
          <a:custGeom>
            <a:avLst/>
            <a:gdLst/>
            <a:ahLst/>
            <a:cxnLst/>
            <a:rect l="l" t="t" r="r" b="b"/>
            <a:pathLst>
              <a:path w="3816350" h="288289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72" name="object 205"/>
          <p:cNvSpPr/>
          <p:nvPr/>
        </p:nvSpPr>
        <p:spPr>
          <a:xfrm>
            <a:off x="720725" y="6034088"/>
            <a:ext cx="4967288" cy="277812"/>
          </a:xfrm>
          <a:custGeom>
            <a:avLst/>
            <a:gdLst/>
            <a:ahLst/>
            <a:cxnLst/>
            <a:rect l="l" t="t" r="r" b="b"/>
            <a:pathLst>
              <a:path w="4968240" h="288290">
                <a:moveTo>
                  <a:pt x="4967998" y="0"/>
                </a:moveTo>
                <a:lnTo>
                  <a:pt x="0" y="0"/>
                </a:lnTo>
                <a:lnTo>
                  <a:pt x="0" y="287997"/>
                </a:lnTo>
                <a:lnTo>
                  <a:pt x="4967998" y="287997"/>
                </a:lnTo>
                <a:lnTo>
                  <a:pt x="496799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73" name="object 206"/>
          <p:cNvSpPr/>
          <p:nvPr/>
        </p:nvSpPr>
        <p:spPr>
          <a:xfrm>
            <a:off x="5338763" y="6026150"/>
            <a:ext cx="4222750" cy="276225"/>
          </a:xfrm>
          <a:custGeom>
            <a:avLst/>
            <a:gdLst/>
            <a:ahLst/>
            <a:cxnLst/>
            <a:rect l="l" t="t" r="r" b="b"/>
            <a:pathLst>
              <a:path w="3816350" h="288290">
                <a:moveTo>
                  <a:pt x="3815994" y="0"/>
                </a:moveTo>
                <a:lnTo>
                  <a:pt x="0" y="0"/>
                </a:lnTo>
                <a:lnTo>
                  <a:pt x="0" y="287997"/>
                </a:lnTo>
                <a:lnTo>
                  <a:pt x="3815994" y="287997"/>
                </a:lnTo>
                <a:lnTo>
                  <a:pt x="381599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74" name="object 207"/>
          <p:cNvSpPr>
            <a:spLocks/>
          </p:cNvSpPr>
          <p:nvPr/>
        </p:nvSpPr>
        <p:spPr bwMode="auto">
          <a:xfrm>
            <a:off x="720725" y="1403350"/>
            <a:ext cx="8783638" cy="277813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5" name="object 208"/>
          <p:cNvSpPr>
            <a:spLocks/>
          </p:cNvSpPr>
          <p:nvPr/>
        </p:nvSpPr>
        <p:spPr bwMode="auto">
          <a:xfrm>
            <a:off x="720725" y="1738313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6" name="object 210"/>
          <p:cNvSpPr>
            <a:spLocks/>
          </p:cNvSpPr>
          <p:nvPr/>
        </p:nvSpPr>
        <p:spPr bwMode="auto">
          <a:xfrm>
            <a:off x="708025" y="2268538"/>
            <a:ext cx="8783638" cy="277812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7" name="object 211"/>
          <p:cNvSpPr>
            <a:spLocks/>
          </p:cNvSpPr>
          <p:nvPr/>
        </p:nvSpPr>
        <p:spPr bwMode="auto">
          <a:xfrm>
            <a:off x="720725" y="2730500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8" name="object 212"/>
          <p:cNvSpPr>
            <a:spLocks/>
          </p:cNvSpPr>
          <p:nvPr/>
        </p:nvSpPr>
        <p:spPr bwMode="auto">
          <a:xfrm>
            <a:off x="720725" y="3362325"/>
            <a:ext cx="8783638" cy="277813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9" name="object 213"/>
          <p:cNvSpPr>
            <a:spLocks/>
          </p:cNvSpPr>
          <p:nvPr/>
        </p:nvSpPr>
        <p:spPr bwMode="auto">
          <a:xfrm>
            <a:off x="720725" y="4017963"/>
            <a:ext cx="8783638" cy="277812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0" name="object 214"/>
          <p:cNvSpPr>
            <a:spLocks/>
          </p:cNvSpPr>
          <p:nvPr/>
        </p:nvSpPr>
        <p:spPr bwMode="auto">
          <a:xfrm>
            <a:off x="720725" y="4306888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1" name="object 215"/>
          <p:cNvSpPr>
            <a:spLocks/>
          </p:cNvSpPr>
          <p:nvPr/>
        </p:nvSpPr>
        <p:spPr bwMode="auto">
          <a:xfrm>
            <a:off x="720725" y="4594225"/>
            <a:ext cx="8783638" cy="277813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2" name="object 216"/>
          <p:cNvSpPr>
            <a:spLocks/>
          </p:cNvSpPr>
          <p:nvPr/>
        </p:nvSpPr>
        <p:spPr bwMode="auto">
          <a:xfrm>
            <a:off x="720725" y="4883150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3" name="object 217"/>
          <p:cNvSpPr>
            <a:spLocks/>
          </p:cNvSpPr>
          <p:nvPr/>
        </p:nvSpPr>
        <p:spPr bwMode="auto">
          <a:xfrm>
            <a:off x="720725" y="5170488"/>
            <a:ext cx="8783638" cy="277812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" name="object 218"/>
          <p:cNvSpPr>
            <a:spLocks/>
          </p:cNvSpPr>
          <p:nvPr/>
        </p:nvSpPr>
        <p:spPr bwMode="auto">
          <a:xfrm>
            <a:off x="720725" y="5459413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5" name="object 219"/>
          <p:cNvSpPr>
            <a:spLocks/>
          </p:cNvSpPr>
          <p:nvPr/>
        </p:nvSpPr>
        <p:spPr bwMode="auto">
          <a:xfrm>
            <a:off x="720725" y="5746750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6" name="object 220"/>
          <p:cNvSpPr>
            <a:spLocks/>
          </p:cNvSpPr>
          <p:nvPr/>
        </p:nvSpPr>
        <p:spPr bwMode="auto">
          <a:xfrm>
            <a:off x="720725" y="6034088"/>
            <a:ext cx="8783638" cy="277812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7" name="object 221"/>
          <p:cNvSpPr/>
          <p:nvPr/>
        </p:nvSpPr>
        <p:spPr>
          <a:xfrm>
            <a:off x="708025" y="6848475"/>
            <a:ext cx="8783638" cy="277813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3994" y="0"/>
                </a:lnTo>
              </a:path>
            </a:pathLst>
          </a:custGeom>
          <a:ln w="12700">
            <a:solidFill>
              <a:srgbClr val="00B6EF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object 222"/>
          <p:cNvSpPr txBox="1"/>
          <p:nvPr/>
        </p:nvSpPr>
        <p:spPr>
          <a:xfrm>
            <a:off x="758825" y="1525588"/>
            <a:ext cx="2565400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СОСТОЯНИЮ</a:t>
            </a:r>
            <a:r>
              <a:rPr sz="12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sz="1200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sz="1200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</a:t>
            </a:r>
            <a:r>
              <a:rPr lang="ru-RU" sz="1200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200" b="1" spc="-2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bject 223"/>
          <p:cNvSpPr txBox="1"/>
          <p:nvPr/>
        </p:nvSpPr>
        <p:spPr>
          <a:xfrm>
            <a:off x="758825" y="1866900"/>
            <a:ext cx="4660900" cy="184150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10" dirty="0">
                <a:solidFill>
                  <a:srgbClr val="002060"/>
                </a:solidFill>
                <a:latin typeface="Arial"/>
                <a:cs typeface="Arial"/>
              </a:rPr>
              <a:t>Насосная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2060"/>
                </a:solidFill>
                <a:latin typeface="Arial"/>
                <a:cs typeface="Arial"/>
              </a:rPr>
              <a:t>станция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002060"/>
                </a:solidFill>
                <a:latin typeface="Arial"/>
                <a:cs typeface="Arial"/>
              </a:rPr>
              <a:t>1-го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подъема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002060"/>
                </a:solidFill>
                <a:latin typeface="Arial"/>
                <a:cs typeface="Arial"/>
              </a:rPr>
              <a:t>(Астанинский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20" dirty="0" err="1">
                <a:solidFill>
                  <a:srgbClr val="002060"/>
                </a:solidFill>
                <a:latin typeface="Arial"/>
                <a:cs typeface="Arial"/>
              </a:rPr>
              <a:t>водозабор</a:t>
            </a:r>
            <a:r>
              <a:rPr sz="1200" b="1" spc="2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ru-RU" sz="1200" b="1" spc="2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0" name="object 224"/>
          <p:cNvSpPr txBox="1">
            <a:spLocks noChangeArrowheads="1"/>
          </p:cNvSpPr>
          <p:nvPr/>
        </p:nvSpPr>
        <p:spPr bwMode="auto">
          <a:xfrm>
            <a:off x="5718175" y="1793875"/>
            <a:ext cx="3786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мощность      - 410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</a:t>
            </a: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bject 225"/>
          <p:cNvSpPr txBox="1">
            <a:spLocks noChangeArrowheads="1"/>
          </p:cNvSpPr>
          <p:nvPr/>
        </p:nvSpPr>
        <p:spPr bwMode="auto">
          <a:xfrm>
            <a:off x="5718175" y="2341563"/>
            <a:ext cx="377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мощность     - 100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/сут.; </a:t>
            </a:r>
            <a:r>
              <a:rPr lang="kk-KZ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Фактическая мощность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- 70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</a:t>
            </a: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bject 228"/>
          <p:cNvSpPr txBox="1"/>
          <p:nvPr/>
        </p:nvSpPr>
        <p:spPr>
          <a:xfrm>
            <a:off x="758825" y="2954338"/>
            <a:ext cx="4946650" cy="360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10" dirty="0">
                <a:solidFill>
                  <a:srgbClr val="002060"/>
                </a:solidFill>
                <a:latin typeface="Arial"/>
                <a:cs typeface="Arial"/>
              </a:rPr>
              <a:t>Насосная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2060"/>
                </a:solidFill>
                <a:latin typeface="Arial"/>
                <a:cs typeface="Arial"/>
              </a:rPr>
              <a:t>станция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002060"/>
                </a:solidFill>
                <a:latin typeface="Arial"/>
                <a:cs typeface="Arial"/>
              </a:rPr>
              <a:t>2-го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spc="35" dirty="0">
                <a:solidFill>
                  <a:srgbClr val="002060"/>
                </a:solidFill>
                <a:latin typeface="Arial"/>
                <a:cs typeface="Arial"/>
              </a:rPr>
              <a:t>подъема                                            </a:t>
            </a:r>
            <a:r>
              <a:rPr lang="ru-RU" sz="1150" b="1" spc="35" dirty="0">
                <a:solidFill>
                  <a:srgbClr val="002060"/>
                </a:solidFill>
                <a:latin typeface="Arial"/>
                <a:cs typeface="Arial"/>
              </a:rPr>
              <a:t>(НФС №1-2 </a:t>
            </a:r>
            <a:r>
              <a:rPr lang="ru-RU" sz="1150" b="1" spc="35" dirty="0" err="1">
                <a:solidFill>
                  <a:srgbClr val="002060"/>
                </a:solidFill>
                <a:latin typeface="Arial"/>
                <a:cs typeface="Arial"/>
              </a:rPr>
              <a:t>ул.Жансугурова</a:t>
            </a:r>
            <a:r>
              <a:rPr lang="ru-RU" sz="1150" b="1" spc="35" dirty="0">
                <a:solidFill>
                  <a:srgbClr val="002060"/>
                </a:solidFill>
                <a:latin typeface="Arial"/>
                <a:cs typeface="Arial"/>
              </a:rPr>
              <a:t> и НФС№3 ж/м Интернациональный</a:t>
            </a:r>
            <a:r>
              <a:rPr lang="ru-RU" sz="1100" b="1" spc="35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3" name="object 229"/>
          <p:cNvSpPr txBox="1">
            <a:spLocks noChangeArrowheads="1"/>
          </p:cNvSpPr>
          <p:nvPr/>
        </p:nvSpPr>
        <p:spPr bwMode="auto">
          <a:xfrm>
            <a:off x="5726113" y="2773363"/>
            <a:ext cx="3765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мощность      - 410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/сут.; </a:t>
            </a:r>
          </a:p>
          <a:p>
            <a:r>
              <a:rPr lang="kk-KZ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в среднем    -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330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</a:t>
            </a:r>
          </a:p>
          <a:p>
            <a:r>
              <a:rPr lang="ru-RU" altLang="ru-RU" sz="12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(максимально   - 370 тыс. м</a:t>
            </a:r>
            <a:r>
              <a:rPr lang="ru-RU" altLang="ru-RU" sz="1000" b="1" i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/сут.)</a:t>
            </a:r>
            <a:endParaRPr lang="ru-RU" altLang="ru-RU" sz="1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bject 230"/>
          <p:cNvSpPr txBox="1"/>
          <p:nvPr/>
        </p:nvSpPr>
        <p:spPr>
          <a:xfrm>
            <a:off x="758825" y="3597275"/>
            <a:ext cx="394017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55" dirty="0" err="1">
                <a:solidFill>
                  <a:srgbClr val="002060"/>
                </a:solidFill>
                <a:latin typeface="Arial"/>
                <a:cs typeface="Arial"/>
              </a:rPr>
              <a:t>Канализационные</a:t>
            </a:r>
            <a:r>
              <a:rPr lang="ru-RU"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0" dirty="0" err="1">
                <a:solidFill>
                  <a:srgbClr val="002060"/>
                </a:solidFill>
                <a:latin typeface="Arial"/>
                <a:cs typeface="Arial"/>
              </a:rPr>
              <a:t>очистные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0" dirty="0" err="1">
                <a:solidFill>
                  <a:srgbClr val="002060"/>
                </a:solidFill>
                <a:latin typeface="Arial"/>
                <a:cs typeface="Arial"/>
              </a:rPr>
              <a:t>сооружения</a:t>
            </a:r>
            <a:r>
              <a:rPr lang="kk-KZ" sz="1200" b="1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spc="40" dirty="0">
                <a:solidFill>
                  <a:srgbClr val="002060"/>
                </a:solidFill>
                <a:latin typeface="Arial"/>
                <a:cs typeface="Arial"/>
              </a:rPr>
              <a:t>(КОС)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5" name="object 231"/>
          <p:cNvSpPr txBox="1">
            <a:spLocks noChangeArrowheads="1"/>
          </p:cNvSpPr>
          <p:nvPr/>
        </p:nvSpPr>
        <p:spPr bwMode="auto">
          <a:xfrm>
            <a:off x="5737225" y="3405188"/>
            <a:ext cx="3792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мощность 	    - 254 тыс. м</a:t>
            </a:r>
            <a:r>
              <a:rPr lang="ru-RU" altLang="ru-RU" sz="1000" b="1" baseline="32000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            </a:t>
            </a:r>
          </a:p>
          <a:p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в среднем      -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тыс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</a:t>
            </a:r>
            <a:r>
              <a:rPr lang="ru-RU" altLang="ru-RU" sz="1000" b="1" baseline="32000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75"/>
              </a:spcBef>
            </a:pPr>
            <a:r>
              <a:rPr lang="ru-RU" altLang="ru-RU" sz="1200" b="1" i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(в паводковый период     - 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400 </a:t>
            </a:r>
            <a:r>
              <a:rPr lang="ru-RU" altLang="ru-RU" sz="1200" b="1" i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тыс. м</a:t>
            </a:r>
            <a:r>
              <a:rPr lang="ru-RU" altLang="ru-RU" sz="1000" b="1" i="1" baseline="32000" dirty="0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ru-RU" altLang="ru-RU" sz="1200" b="1" i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/</a:t>
            </a:r>
            <a:r>
              <a:rPr lang="ru-RU" altLang="ru-RU" sz="1200" b="1" i="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сут</a:t>
            </a:r>
            <a:r>
              <a:rPr lang="ru-RU" altLang="ru-RU" sz="1200" b="1" i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.)</a:t>
            </a:r>
            <a:endParaRPr lang="ru-RU" altLang="ru-RU" sz="1200" dirty="0">
              <a:solidFill>
                <a:srgbClr val="00206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96" name="object 232"/>
          <p:cNvSpPr txBox="1"/>
          <p:nvPr/>
        </p:nvSpPr>
        <p:spPr>
          <a:xfrm>
            <a:off x="758825" y="4068763"/>
            <a:ext cx="3579813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15" dirty="0">
                <a:solidFill>
                  <a:srgbClr val="002060"/>
                </a:solidFill>
                <a:latin typeface="Arial"/>
                <a:cs typeface="Arial"/>
              </a:rPr>
              <a:t>Водопроводные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10" dirty="0" err="1">
                <a:solidFill>
                  <a:srgbClr val="002060"/>
                </a:solidFill>
                <a:latin typeface="Arial"/>
                <a:cs typeface="Arial"/>
              </a:rPr>
              <a:t>насосные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65" dirty="0" err="1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200" b="1" spc="65" dirty="0">
                <a:solidFill>
                  <a:srgbClr val="002060"/>
                </a:solidFill>
                <a:latin typeface="Arial"/>
                <a:cs typeface="Arial"/>
              </a:rPr>
              <a:t> (ВНС)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7" name="object 233"/>
          <p:cNvSpPr txBox="1"/>
          <p:nvPr/>
        </p:nvSpPr>
        <p:spPr>
          <a:xfrm>
            <a:off x="5688013" y="4037013"/>
            <a:ext cx="4344987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en-US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101</a:t>
            </a:r>
            <a:r>
              <a:rPr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spc="75" dirty="0" err="1">
                <a:solidFill>
                  <a:srgbClr val="002060"/>
                </a:solidFill>
                <a:latin typeface="Arial"/>
                <a:cs typeface="Arial"/>
              </a:rPr>
              <a:t>шт</a:t>
            </a:r>
            <a:r>
              <a:rPr sz="1200" b="1" spc="75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ru-RU" sz="1200" b="1" spc="75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sz="1200" b="1" spc="75" dirty="0" smtClean="0">
                <a:solidFill>
                  <a:srgbClr val="002060"/>
                </a:solidFill>
                <a:latin typeface="Arial"/>
                <a:cs typeface="Arial"/>
              </a:rPr>
              <a:t>подкачки–93 </a:t>
            </a:r>
            <a:r>
              <a:rPr lang="ru-RU" sz="1200" b="1" spc="75" dirty="0">
                <a:solidFill>
                  <a:srgbClr val="002060"/>
                </a:solidFill>
                <a:latin typeface="Arial"/>
                <a:cs typeface="Arial"/>
              </a:rPr>
              <a:t>шт. и </a:t>
            </a:r>
            <a:r>
              <a:rPr lang="en-US" sz="1200" b="1" spc="75" dirty="0" smtClean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lang="ru-RU" sz="1200" b="1" spc="75" dirty="0" smtClean="0">
                <a:solidFill>
                  <a:srgbClr val="002060"/>
                </a:solidFill>
                <a:latin typeface="Arial"/>
                <a:cs typeface="Arial"/>
              </a:rPr>
              <a:t>-го подъема–7 </a:t>
            </a:r>
            <a:r>
              <a:rPr lang="ru-RU" sz="1200" b="1" spc="75" dirty="0">
                <a:solidFill>
                  <a:srgbClr val="002060"/>
                </a:solidFill>
                <a:latin typeface="Arial"/>
                <a:cs typeface="Arial"/>
              </a:rPr>
              <a:t>шт.)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8" name="object 234"/>
          <p:cNvSpPr txBox="1"/>
          <p:nvPr/>
        </p:nvSpPr>
        <p:spPr>
          <a:xfrm>
            <a:off x="758825" y="4356100"/>
            <a:ext cx="377825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55" dirty="0">
                <a:solidFill>
                  <a:srgbClr val="002060"/>
                </a:solidFill>
                <a:latin typeface="Arial"/>
                <a:cs typeface="Arial"/>
              </a:rPr>
              <a:t>Канализационные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10" dirty="0" err="1">
                <a:solidFill>
                  <a:srgbClr val="002060"/>
                </a:solidFill>
                <a:latin typeface="Arial"/>
                <a:cs typeface="Arial"/>
              </a:rPr>
              <a:t>насосные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65" dirty="0" err="1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200" b="1" spc="65" dirty="0">
                <a:solidFill>
                  <a:srgbClr val="002060"/>
                </a:solidFill>
                <a:latin typeface="Arial"/>
                <a:cs typeface="Arial"/>
              </a:rPr>
              <a:t> (КНС)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99" name="object 235"/>
          <p:cNvSpPr txBox="1"/>
          <p:nvPr/>
        </p:nvSpPr>
        <p:spPr>
          <a:xfrm>
            <a:off x="5699125" y="4357688"/>
            <a:ext cx="4040188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en-US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261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spc="-25" dirty="0" err="1">
                <a:solidFill>
                  <a:srgbClr val="002060"/>
                </a:solidFill>
                <a:latin typeface="Arial"/>
                <a:cs typeface="Arial"/>
              </a:rPr>
              <a:t>шт</a:t>
            </a:r>
            <a:r>
              <a:rPr sz="1200" b="1" spc="75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0" name="object 236"/>
          <p:cNvSpPr txBox="1"/>
          <p:nvPr/>
        </p:nvSpPr>
        <p:spPr>
          <a:xfrm>
            <a:off x="773113" y="4651375"/>
            <a:ext cx="308927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40" dirty="0">
                <a:solidFill>
                  <a:srgbClr val="002060"/>
                </a:solidFill>
                <a:latin typeface="Arial"/>
                <a:cs typeface="Arial"/>
              </a:rPr>
              <a:t>Протяженность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2060"/>
                </a:solidFill>
                <a:latin typeface="Arial"/>
                <a:cs typeface="Arial"/>
              </a:rPr>
              <a:t>сетей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002060"/>
                </a:solidFill>
                <a:latin typeface="Arial"/>
                <a:cs typeface="Arial"/>
              </a:rPr>
              <a:t>водоснабжения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1" name="object 237"/>
          <p:cNvSpPr txBox="1"/>
          <p:nvPr/>
        </p:nvSpPr>
        <p:spPr>
          <a:xfrm>
            <a:off x="5727700" y="4651375"/>
            <a:ext cx="372268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ru-RU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lang="en-US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807</a:t>
            </a:r>
            <a:r>
              <a:rPr lang="ru-RU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км</a:t>
            </a:r>
            <a:r>
              <a:rPr lang="en-US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200" b="1" i="1" spc="125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kk-KZ" sz="1200" b="1" i="1" spc="125" dirty="0" smtClean="0">
                <a:solidFill>
                  <a:srgbClr val="FF0000"/>
                </a:solidFill>
                <a:latin typeface="Arial"/>
                <a:cs typeface="Arial"/>
              </a:rPr>
              <a:t>изношенность – 40%)</a:t>
            </a:r>
            <a:endParaRPr sz="12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2" name="object 238"/>
          <p:cNvSpPr txBox="1"/>
          <p:nvPr/>
        </p:nvSpPr>
        <p:spPr>
          <a:xfrm>
            <a:off x="773113" y="4927600"/>
            <a:ext cx="305752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40" dirty="0">
                <a:solidFill>
                  <a:srgbClr val="002060"/>
                </a:solidFill>
                <a:latin typeface="Arial"/>
                <a:cs typeface="Arial"/>
              </a:rPr>
              <a:t>Протяженность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2060"/>
                </a:solidFill>
                <a:latin typeface="Arial"/>
                <a:cs typeface="Arial"/>
              </a:rPr>
              <a:t>сетей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водоотведения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3" name="object 239"/>
          <p:cNvSpPr txBox="1"/>
          <p:nvPr/>
        </p:nvSpPr>
        <p:spPr>
          <a:xfrm>
            <a:off x="5708649" y="4933950"/>
            <a:ext cx="32305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ru-RU" sz="1200" b="1" spc="10" dirty="0">
                <a:solidFill>
                  <a:srgbClr val="002060"/>
                </a:solidFill>
                <a:latin typeface="Arial"/>
                <a:cs typeface="Arial"/>
              </a:rPr>
              <a:t>1 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n-US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76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125" dirty="0" err="1" smtClean="0">
                <a:solidFill>
                  <a:srgbClr val="002060"/>
                </a:solidFill>
                <a:latin typeface="Arial"/>
                <a:cs typeface="Arial"/>
              </a:rPr>
              <a:t>км</a:t>
            </a:r>
            <a:r>
              <a:rPr lang="ru-RU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200" b="1" i="1" spc="125" dirty="0">
                <a:solidFill>
                  <a:srgbClr val="FF0000"/>
                </a:solidFill>
                <a:latin typeface="Arial"/>
                <a:cs typeface="Arial"/>
              </a:rPr>
              <a:t>(изношенность – </a:t>
            </a:r>
            <a:r>
              <a:rPr lang="ru-RU" sz="1200" b="1" i="1" spc="125" dirty="0" smtClean="0">
                <a:solidFill>
                  <a:srgbClr val="FF0000"/>
                </a:solidFill>
                <a:latin typeface="Arial"/>
                <a:cs typeface="Arial"/>
              </a:rPr>
              <a:t>39,6%)</a:t>
            </a:r>
            <a:endParaRPr lang="ru-RU" sz="1200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defRPr/>
            </a:pPr>
            <a:r>
              <a:rPr lang="ru-RU" sz="1200" b="1" spc="125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4" name="object 240"/>
          <p:cNvSpPr txBox="1"/>
          <p:nvPr/>
        </p:nvSpPr>
        <p:spPr>
          <a:xfrm>
            <a:off x="773113" y="5499100"/>
            <a:ext cx="4799012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60" dirty="0" err="1">
                <a:solidFill>
                  <a:srgbClr val="002060"/>
                </a:solidFill>
                <a:latin typeface="Arial"/>
                <a:cs typeface="Arial"/>
              </a:rPr>
              <a:t>Парк</a:t>
            </a:r>
            <a:r>
              <a:rPr lang="ru-RU"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60" dirty="0" err="1">
                <a:solidFill>
                  <a:srgbClr val="002060"/>
                </a:solidFill>
                <a:latin typeface="Arial"/>
                <a:cs typeface="Arial"/>
              </a:rPr>
              <a:t>спец</a:t>
            </a:r>
            <a:r>
              <a:rPr lang="ru-RU" sz="1200" b="1" spc="60" dirty="0">
                <a:solidFill>
                  <a:srgbClr val="002060"/>
                </a:solidFill>
                <a:latin typeface="Arial"/>
                <a:cs typeface="Arial"/>
              </a:rPr>
              <a:t>.машин и спец.</a:t>
            </a:r>
            <a:r>
              <a:rPr sz="1200" b="1" spc="60" dirty="0" err="1">
                <a:solidFill>
                  <a:srgbClr val="002060"/>
                </a:solidFill>
                <a:latin typeface="Arial"/>
                <a:cs typeface="Arial"/>
              </a:rPr>
              <a:t>техники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5" name="object 241"/>
          <p:cNvSpPr txBox="1"/>
          <p:nvPr/>
        </p:nvSpPr>
        <p:spPr>
          <a:xfrm>
            <a:off x="5727700" y="5510213"/>
            <a:ext cx="560388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90 </a:t>
            </a:r>
            <a:r>
              <a:rPr sz="1200" b="1" spc="20" dirty="0" err="1">
                <a:solidFill>
                  <a:srgbClr val="002060"/>
                </a:solidFill>
                <a:latin typeface="Arial"/>
                <a:cs typeface="Arial"/>
              </a:rPr>
              <a:t>ед</a:t>
            </a:r>
            <a:r>
              <a:rPr sz="1200" b="1" spc="2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6" name="object 242"/>
          <p:cNvSpPr txBox="1"/>
          <p:nvPr/>
        </p:nvSpPr>
        <p:spPr>
          <a:xfrm>
            <a:off x="773113" y="5784850"/>
            <a:ext cx="3763962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60" dirty="0">
                <a:solidFill>
                  <a:srgbClr val="002060"/>
                </a:solidFill>
                <a:latin typeface="Arial"/>
                <a:cs typeface="Arial"/>
              </a:rPr>
              <a:t>Фактическая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060"/>
                </a:solidFill>
                <a:latin typeface="Arial"/>
                <a:cs typeface="Arial"/>
              </a:rPr>
              <a:t>штатная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численность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002060"/>
                </a:solidFill>
                <a:latin typeface="Arial"/>
                <a:cs typeface="Arial"/>
              </a:rPr>
              <a:t>персонала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7" name="object 243"/>
          <p:cNvSpPr txBox="1"/>
          <p:nvPr/>
        </p:nvSpPr>
        <p:spPr>
          <a:xfrm>
            <a:off x="5719763" y="5797550"/>
            <a:ext cx="373062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ru-RU" sz="1200" b="1" spc="10" dirty="0">
                <a:solidFill>
                  <a:srgbClr val="002060"/>
                </a:solidFill>
                <a:latin typeface="Arial"/>
                <a:cs typeface="Arial"/>
              </a:rPr>
              <a:t>2 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230 </a:t>
            </a:r>
            <a:r>
              <a:rPr sz="1200" b="1" spc="35" dirty="0" err="1">
                <a:solidFill>
                  <a:srgbClr val="002060"/>
                </a:solidFill>
                <a:latin typeface="Arial"/>
                <a:cs typeface="Arial"/>
              </a:rPr>
              <a:t>чел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lang="en-US" sz="1200" b="1" spc="35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200" b="1" spc="35" dirty="0">
                <a:solidFill>
                  <a:srgbClr val="002060"/>
                </a:solidFill>
                <a:latin typeface="Arial"/>
                <a:cs typeface="Arial"/>
              </a:rPr>
              <a:t>ПП – </a:t>
            </a:r>
            <a:r>
              <a:rPr lang="ru-RU" sz="1200" b="1" spc="35" dirty="0" smtClean="0">
                <a:solidFill>
                  <a:srgbClr val="002060"/>
                </a:solidFill>
                <a:latin typeface="Arial"/>
                <a:cs typeface="Arial"/>
              </a:rPr>
              <a:t>2150 </a:t>
            </a:r>
            <a:r>
              <a:rPr lang="ru-RU" sz="1200" b="1" spc="35" dirty="0">
                <a:solidFill>
                  <a:srgbClr val="002060"/>
                </a:solidFill>
                <a:latin typeface="Arial"/>
                <a:cs typeface="Arial"/>
              </a:rPr>
              <a:t>чел., АУП – 80 чел)</a:t>
            </a:r>
            <a:r>
              <a:rPr lang="en-US" sz="1200" b="1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8" name="object 244"/>
          <p:cNvSpPr txBox="1"/>
          <p:nvPr/>
        </p:nvSpPr>
        <p:spPr>
          <a:xfrm>
            <a:off x="773113" y="6062663"/>
            <a:ext cx="3360737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Количество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абонентов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060"/>
                </a:solidFill>
                <a:latin typeface="Arial"/>
                <a:cs typeface="Arial"/>
              </a:rPr>
              <a:t>физических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060"/>
                </a:solidFill>
                <a:latin typeface="Arial"/>
                <a:cs typeface="Arial"/>
              </a:rPr>
              <a:t>лиц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9" name="object 245"/>
          <p:cNvSpPr txBox="1"/>
          <p:nvPr/>
        </p:nvSpPr>
        <p:spPr>
          <a:xfrm>
            <a:off x="5719763" y="6084888"/>
            <a:ext cx="592137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526 130</a:t>
            </a:r>
            <a:endParaRPr lang="ru-RU"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0" name="object 246"/>
          <p:cNvSpPr txBox="1"/>
          <p:nvPr/>
        </p:nvSpPr>
        <p:spPr>
          <a:xfrm>
            <a:off x="773113" y="6353175"/>
            <a:ext cx="348297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Количество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002060"/>
                </a:solidFill>
                <a:latin typeface="Arial"/>
                <a:cs typeface="Arial"/>
              </a:rPr>
              <a:t>абонентов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02060"/>
                </a:solidFill>
                <a:latin typeface="Arial"/>
                <a:cs typeface="Arial"/>
              </a:rPr>
              <a:t>юридических</a:t>
            </a:r>
            <a:r>
              <a:rPr sz="12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200" b="1" spc="70" dirty="0">
                <a:solidFill>
                  <a:srgbClr val="002060"/>
                </a:solidFill>
                <a:latin typeface="Arial"/>
                <a:cs typeface="Arial"/>
              </a:rPr>
              <a:t>лиц</a:t>
            </a:r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1" name="object 247"/>
          <p:cNvSpPr txBox="1"/>
          <p:nvPr/>
        </p:nvSpPr>
        <p:spPr>
          <a:xfrm>
            <a:off x="5737225" y="6359525"/>
            <a:ext cx="2200275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lang="ru-RU" sz="1200" b="1" spc="10" dirty="0">
                <a:solidFill>
                  <a:srgbClr val="002060"/>
                </a:solidFill>
                <a:latin typeface="Arial"/>
                <a:cs typeface="Arial"/>
              </a:rPr>
              <a:t>21 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863 </a:t>
            </a:r>
            <a:r>
              <a:rPr lang="ru-RU" sz="1200" b="1" spc="10" dirty="0">
                <a:solidFill>
                  <a:srgbClr val="002060"/>
                </a:solidFill>
                <a:latin typeface="Arial"/>
                <a:cs typeface="Arial"/>
              </a:rPr>
              <a:t>(29 </a:t>
            </a:r>
            <a:r>
              <a:rPr lang="ru-RU" sz="1200" b="1" spc="10" dirty="0" smtClean="0">
                <a:solidFill>
                  <a:srgbClr val="002060"/>
                </a:solidFill>
                <a:latin typeface="Arial"/>
                <a:cs typeface="Arial"/>
              </a:rPr>
              <a:t>800 </a:t>
            </a:r>
            <a:r>
              <a:rPr lang="ru-RU" sz="1200" b="1" spc="10" dirty="0">
                <a:solidFill>
                  <a:srgbClr val="002060"/>
                </a:solidFill>
                <a:latin typeface="Arial"/>
                <a:cs typeface="Arial"/>
              </a:rPr>
              <a:t>объектов</a:t>
            </a:r>
            <a:r>
              <a:rPr lang="ru-RU" sz="1200" b="1" spc="5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ru-RU"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2" name="object 180"/>
          <p:cNvSpPr txBox="1">
            <a:spLocks noChangeArrowheads="1"/>
          </p:cNvSpPr>
          <p:nvPr/>
        </p:nvSpPr>
        <p:spPr bwMode="auto">
          <a:xfrm>
            <a:off x="1677988" y="482600"/>
            <a:ext cx="2409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ГКП «АСТАНА СУ АРНАСЫ» </a:t>
            </a:r>
            <a:endParaRPr lang="ru-RU" altLang="ru-RU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13" name="object 221"/>
          <p:cNvSpPr>
            <a:spLocks/>
          </p:cNvSpPr>
          <p:nvPr/>
        </p:nvSpPr>
        <p:spPr bwMode="auto">
          <a:xfrm>
            <a:off x="720725" y="6313488"/>
            <a:ext cx="8783638" cy="276225"/>
          </a:xfrm>
          <a:custGeom>
            <a:avLst/>
            <a:gdLst>
              <a:gd name="T0" fmla="*/ 0 w 8784590"/>
              <a:gd name="T1" fmla="*/ 0 h 276999"/>
              <a:gd name="T2" fmla="*/ 8772577 w 8784590"/>
              <a:gd name="T3" fmla="*/ 0 h 276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4590" h="276999">
                <a:moveTo>
                  <a:pt x="0" y="0"/>
                </a:moveTo>
                <a:lnTo>
                  <a:pt x="8783994" y="0"/>
                </a:lnTo>
              </a:path>
            </a:pathLst>
          </a:custGeom>
          <a:noFill/>
          <a:ln w="12700">
            <a:solidFill>
              <a:srgbClr val="00B6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4" name="object 240"/>
          <p:cNvSpPr txBox="1">
            <a:spLocks noChangeArrowheads="1"/>
          </p:cNvSpPr>
          <p:nvPr/>
        </p:nvSpPr>
        <p:spPr bwMode="auto">
          <a:xfrm>
            <a:off x="773113" y="5216525"/>
            <a:ext cx="2647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Смотровые колодцы на сетях</a:t>
            </a:r>
          </a:p>
        </p:txBody>
      </p:sp>
      <p:sp>
        <p:nvSpPr>
          <p:cNvPr id="215" name="object 240"/>
          <p:cNvSpPr txBox="1">
            <a:spLocks noChangeArrowheads="1"/>
          </p:cNvSpPr>
          <p:nvPr/>
        </p:nvSpPr>
        <p:spPr bwMode="auto">
          <a:xfrm>
            <a:off x="5688013" y="5216525"/>
            <a:ext cx="3986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56 963шт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.(установлено 20 842 защитных решеток)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671513" y="2341563"/>
            <a:ext cx="465296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defRPr/>
            </a:pPr>
            <a:r>
              <a:rPr lang="ru-RU" sz="1200" b="1" spc="20" dirty="0">
                <a:solidFill>
                  <a:srgbClr val="002060"/>
                </a:solidFill>
                <a:latin typeface="Arial"/>
                <a:cs typeface="Arial"/>
              </a:rPr>
              <a:t>Насосная станция 1-го подъема (водозабор </a:t>
            </a:r>
            <a:r>
              <a:rPr lang="ru-RU" sz="1200" b="1" spc="20" dirty="0" err="1">
                <a:solidFill>
                  <a:srgbClr val="002060"/>
                </a:solidFill>
                <a:latin typeface="Arial"/>
                <a:cs typeface="Arial"/>
              </a:rPr>
              <a:t>п.Тельмана</a:t>
            </a:r>
            <a:r>
              <a:rPr lang="ru-RU" sz="1200" b="1" spc="2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ru-RU"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7" name="object 224"/>
          <p:cNvSpPr txBox="1">
            <a:spLocks noChangeArrowheads="1"/>
          </p:cNvSpPr>
          <p:nvPr/>
        </p:nvSpPr>
        <p:spPr bwMode="auto">
          <a:xfrm>
            <a:off x="5718175" y="2012950"/>
            <a:ext cx="3221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Фактическая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мощность - 32</a:t>
            </a:r>
            <a:r>
              <a:rPr lang="en-US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м</a:t>
            </a:r>
            <a:r>
              <a:rPr lang="ru-RU" altLang="ru-RU" sz="1000" b="1" baseline="32000">
                <a:solidFill>
                  <a:srgbClr val="00206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</a:t>
            </a:r>
            <a:r>
              <a:rPr lang="ru-RU" altLang="ru-RU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/сут.</a:t>
            </a:r>
            <a:endParaRPr lang="ru-RU" altLang="ru-RU" sz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8743186" y="380763"/>
            <a:ext cx="149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lvl="0"/>
            <a:r>
              <a:rPr lang="ru-RU" sz="900" dirty="0">
                <a:solidFill>
                  <a:srgbClr val="4672A5"/>
                </a:solidFill>
                <a:latin typeface="Arial Narrow"/>
                <a:cs typeface="Arial Narrow"/>
              </a:rPr>
              <a:t>ХАРАКТЕРИСТИКА ГКП</a:t>
            </a:r>
            <a:endParaRPr lang="ru-RU" sz="9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 lvl="0"/>
            <a:r>
              <a:rPr lang="ru-RU" sz="900" dirty="0">
                <a:solidFill>
                  <a:srgbClr val="4672A5"/>
                </a:solidFill>
                <a:latin typeface="Arial Narrow"/>
                <a:cs typeface="Arial Narrow"/>
              </a:rPr>
              <a:t>«АСТАНА СУ АРНАСЫ»</a:t>
            </a:r>
            <a:endParaRPr lang="ru-RU" sz="9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20" name="object 180"/>
          <p:cNvSpPr/>
          <p:nvPr/>
        </p:nvSpPr>
        <p:spPr>
          <a:xfrm>
            <a:off x="0" y="7118667"/>
            <a:ext cx="10691964" cy="44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2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62795" y="487311"/>
            <a:ext cx="690880" cy="124460"/>
          </a:xfrm>
          <a:custGeom>
            <a:avLst/>
            <a:gdLst/>
            <a:ahLst/>
            <a:cxnLst/>
            <a:rect l="l" t="t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2795" y="578243"/>
            <a:ext cx="705485" cy="33655"/>
          </a:xfrm>
          <a:custGeom>
            <a:avLst/>
            <a:gdLst/>
            <a:ahLst/>
            <a:cxnLst/>
            <a:rect l="l" t="t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4882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9539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9202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79202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503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79202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503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503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76491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2605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41587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4853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464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79202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9202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79202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503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503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503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6797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645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645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8645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62795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62795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62795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74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986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645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645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645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374" y="611606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ln w="317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373" y="595293"/>
            <a:ext cx="3813175" cy="0"/>
          </a:xfrm>
          <a:custGeom>
            <a:avLst/>
            <a:gdLst/>
            <a:ahLst/>
            <a:cxnLst/>
            <a:rect l="l" t="t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46704" y="487311"/>
            <a:ext cx="3833495" cy="92075"/>
          </a:xfrm>
          <a:custGeom>
            <a:avLst/>
            <a:gdLst/>
            <a:ahLst/>
            <a:cxnLst/>
            <a:rect l="l" t="t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3605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73760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73760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ln w="33921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7917" y="487946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ln w="9918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3760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3760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5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189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2056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155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17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155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17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5739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47560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155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17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5739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47560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739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47560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83605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73760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83605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73760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3605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73760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088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900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94961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5119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3938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64097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08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7104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6700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571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155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017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1155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017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1155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017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5739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7560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5739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47560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5739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47560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34293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34293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62259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08094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62259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08094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34293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34293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62259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62259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8094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08094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39645" y="487311"/>
            <a:ext cx="925830" cy="124460"/>
          </a:xfrm>
          <a:custGeom>
            <a:avLst/>
            <a:gdLst/>
            <a:ahLst/>
            <a:cxnLst/>
            <a:rect l="l" t="t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939658" y="578243"/>
            <a:ext cx="910590" cy="33655"/>
          </a:xfrm>
          <a:custGeom>
            <a:avLst/>
            <a:gdLst/>
            <a:ahLst/>
            <a:cxnLst/>
            <a:rect l="l" t="t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4800" y="45518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1125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9452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69107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9107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14954" y="45563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69107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14954" y="537781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4954" y="62322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66402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2516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31494" y="44432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38443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4558" y="444326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9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69107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69107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69107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4954" y="54801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14954" y="63210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4954" y="46349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53652" y="44479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63305" y="456120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63305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63305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39658" y="62754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39658" y="459968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39658" y="54211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ln w="1404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6059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6717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63305" y="548500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63305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63305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7626" y="61161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ln w="3175">
            <a:solidFill>
              <a:srgbClr val="A0A0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57626" y="57896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ln w="33921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57626" y="55487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ln w="25374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57626" y="487946"/>
            <a:ext cx="8890" cy="54610"/>
          </a:xfrm>
          <a:custGeom>
            <a:avLst/>
            <a:gdLst/>
            <a:ahLst/>
            <a:cxnLst/>
            <a:rect l="l" t="t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ln w="9906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75924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86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385578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85578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31413" y="45610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85578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31413" y="538264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ln w="21729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31413" y="623697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ln w="217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57626" y="627545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57626" y="459968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57626" y="542112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ln w="14033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8286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68988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47961" y="44479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ln w="20599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354913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1030" y="4448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ln w="6680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85578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85578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85578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31413" y="54848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31413" y="63257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31413" y="463969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ln w="10033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82195" y="227377"/>
            <a:ext cx="17780" cy="83820"/>
          </a:xfrm>
          <a:custGeom>
            <a:avLst/>
            <a:gdLst/>
            <a:ahLst/>
            <a:cxnLst/>
            <a:rect l="l" t="t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32086" y="375939"/>
            <a:ext cx="117475" cy="16510"/>
          </a:xfrm>
          <a:custGeom>
            <a:avLst/>
            <a:gdLst/>
            <a:ahLst/>
            <a:cxnLst/>
            <a:rect l="l" t="t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27756" y="410462"/>
            <a:ext cx="124460" cy="145415"/>
          </a:xfrm>
          <a:custGeom>
            <a:avLst/>
            <a:gdLst/>
            <a:ahLst/>
            <a:cxnLst/>
            <a:rect l="l" t="t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027756" y="438753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59501" y="410462"/>
            <a:ext cx="92710" cy="165100"/>
          </a:xfrm>
          <a:custGeom>
            <a:avLst/>
            <a:gdLst/>
            <a:ahLst/>
            <a:cxnLst/>
            <a:rect l="l" t="t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027756" y="415283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85467" y="41011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85264" y="40122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85842" y="39233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62592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95206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62592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80550" y="384987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80550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95206" y="438759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ln w="810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99054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66427" y="410997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ln w="9842">
            <a:solidFill>
              <a:srgbClr val="8A969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85270" y="39450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85268" y="40829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85457" y="43786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85264" y="42897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ln w="17780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85842" y="42008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ln w="3175">
            <a:solidFill>
              <a:srgbClr val="CACDC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85270" y="422261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85268" y="43604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6642">
            <a:solidFill>
              <a:srgbClr val="B4B9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82010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98038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66427" y="384987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82010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98038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66427" y="43875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ln w="8102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42439" y="369408"/>
            <a:ext cx="97155" cy="13970"/>
          </a:xfrm>
          <a:custGeom>
            <a:avLst/>
            <a:gdLst/>
            <a:ahLst/>
            <a:cxnLst/>
            <a:rect l="l" t="t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42441" y="372551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ln w="7556">
            <a:solidFill>
              <a:srgbClr val="A9B2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69296" y="31073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84515" y="227291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84513" y="227380"/>
            <a:ext cx="8890" cy="26034"/>
          </a:xfrm>
          <a:custGeom>
            <a:avLst/>
            <a:gdLst/>
            <a:ahLst/>
            <a:cxnLst/>
            <a:rect l="l" t="t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084515" y="30963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84515" y="286965"/>
            <a:ext cx="8890" cy="24130"/>
          </a:xfrm>
          <a:custGeom>
            <a:avLst/>
            <a:gdLst/>
            <a:ahLst/>
            <a:cxnLst/>
            <a:rect l="l" t="t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57793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01724" y="252967"/>
            <a:ext cx="177800" cy="24765"/>
          </a:xfrm>
          <a:custGeom>
            <a:avLst/>
            <a:gdLst/>
            <a:ahLst/>
            <a:cxnLst/>
            <a:rect l="l" t="t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01722" y="25568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670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01717" y="259311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ln w="13944">
            <a:solidFill>
              <a:srgbClr val="D7DAD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57798" y="2776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90877" y="310727"/>
            <a:ext cx="21590" cy="59055"/>
          </a:xfrm>
          <a:custGeom>
            <a:avLst/>
            <a:gdLst/>
            <a:ahLst/>
            <a:cxnLst/>
            <a:rect l="l" t="t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17984" y="4808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ln w="3175">
            <a:solidFill>
              <a:srgbClr val="00AF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50449" y="47848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55552" y="47985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22068" y="4737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49057" y="477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52311" y="4789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22582" y="4789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7421" y="4803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58808" y="4807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05390" y="4812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ln w="3175">
            <a:solidFill>
              <a:srgbClr val="00AF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7118667"/>
            <a:ext cx="10692003" cy="44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180"/>
          <p:cNvSpPr txBox="1"/>
          <p:nvPr/>
        </p:nvSpPr>
        <p:spPr>
          <a:xfrm>
            <a:off x="6915759" y="463499"/>
            <a:ext cx="24098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Деятельность </a:t>
            </a:r>
            <a:r>
              <a:rPr sz="1000" dirty="0" smtClean="0">
                <a:solidFill>
                  <a:srgbClr val="706F6F"/>
                </a:solidFill>
                <a:latin typeface="Arial Narrow"/>
                <a:cs typeface="Arial Narrow"/>
              </a:rPr>
              <a:t>ГКП </a:t>
            </a:r>
            <a:r>
              <a:rPr sz="1000" dirty="0">
                <a:solidFill>
                  <a:srgbClr val="706F6F"/>
                </a:solidFill>
                <a:latin typeface="Arial Narrow"/>
                <a:cs typeface="Arial Narrow"/>
              </a:rPr>
              <a:t>«АСТАНА СУ АРНАСЫ» 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221" name="object 215"/>
          <p:cNvSpPr txBox="1"/>
          <p:nvPr/>
        </p:nvSpPr>
        <p:spPr>
          <a:xfrm>
            <a:off x="753812" y="659053"/>
            <a:ext cx="926224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kk-KZ" sz="2500" b="1" cap="all" dirty="0" smtClean="0">
                <a:solidFill>
                  <a:srgbClr val="004982"/>
                </a:solidFill>
                <a:latin typeface="Arial Narrow"/>
                <a:cs typeface="Arial Narrow"/>
              </a:rPr>
              <a:t>Проведенные ремонтные работы</a:t>
            </a:r>
            <a:endParaRPr lang="ru-RU" sz="2500" b="1" cap="all" dirty="0" smtClean="0">
              <a:solidFill>
                <a:srgbClr val="00498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>
            <p:extLst/>
          </p:nvPr>
        </p:nvGraphicFramePr>
        <p:xfrm>
          <a:off x="272364" y="1224515"/>
          <a:ext cx="10225136" cy="493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4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13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7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водопровода Д=400 мм по </a:t>
                      </a:r>
                      <a:r>
                        <a:rPr lang="ru-RU" altLang="ru-RU" sz="1400" b="0" i="0" kern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ул.Мамбетова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1,2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аварийного водопровода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3949917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Запуск нового водовода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Д=1000 мм по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ул.Пушкина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3,6 км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Выведен из эксплуатации аварийный водовод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7721956"/>
                  </a:ext>
                </a:extLst>
              </a:tr>
              <a:tr h="4851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 насосный агрегат производительностью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1500м</a:t>
                      </a:r>
                      <a:r>
                        <a:rPr lang="ru-RU" sz="14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/час в районе КНС №222 по ул.Е-429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Предотвращение перелива сточных вод по </a:t>
                      </a:r>
                      <a:r>
                        <a:rPr lang="ru-RU" altLang="ru-RU" sz="1400" b="0" i="0" kern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ул.Айтматова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 время обильных осадков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7369513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участка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водопровода Д=600 мм, </a:t>
                      </a:r>
                      <a:r>
                        <a:rPr lang="en-US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</a:t>
                      </a:r>
                      <a:r>
                        <a:rPr lang="en-US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 по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ул.Асан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Кайгы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аварийного участка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739753"/>
                  </a:ext>
                </a:extLst>
              </a:tr>
              <a:tr h="50836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обводного коллектора на КОС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СМР коллектора д-800мм,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L-1,6 км, установлен насос производительностью 4500 м</a:t>
                      </a:r>
                      <a:r>
                        <a:rPr lang="ru-RU" altLang="ru-RU" sz="1400" b="0" i="0" kern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0301150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сетей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водопровода по пр. Абая (от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ул.Пушкина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ул.Брусиловского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Выполнена замена аварийного участка  водопровода </a:t>
                      </a:r>
                      <a:r>
                        <a:rPr lang="en-US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-315 мм, </a:t>
                      </a:r>
                      <a:r>
                        <a:rPr lang="en-US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L-760</a:t>
                      </a:r>
                      <a:r>
                        <a:rPr lang="en-US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9949491"/>
                  </a:ext>
                </a:extLst>
              </a:tr>
              <a:tr h="18068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сетей канализации южнее </a:t>
                      </a:r>
                      <a:r>
                        <a:rPr lang="ru-RU" altLang="ru-RU" sz="1400" b="0" i="0" kern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пр.Тлендиева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en-US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 км, </a:t>
                      </a:r>
                      <a:r>
                        <a:rPr lang="kk-KZ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en-US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км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остаток – 0,6 км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7199156"/>
                  </a:ext>
                </a:extLst>
              </a:tr>
              <a:tr h="494839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напорного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оллектора по </a:t>
                      </a:r>
                      <a:r>
                        <a:rPr lang="ru-RU" altLang="ru-RU" sz="1400" b="0" i="0" kern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пр.Кабанбай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батыра (столичный цирк)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Завершены в мае работы по замене коллектора Д=820мм, </a:t>
                      </a:r>
                      <a:r>
                        <a:rPr lang="en-US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L-6</a:t>
                      </a: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2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Перенос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точки слива сточных вод по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пр.Тлендиева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Введена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эксплуатацию в мае 2025года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5680257"/>
                  </a:ext>
                </a:extLst>
              </a:tr>
              <a:tr h="8846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Запуск водопровода в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ж/м Интернациональный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4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эксплуатацию в июне (выполнена врезка разводящих сетей жилого массива в городские сети водоснабжения, проведено  </a:t>
                      </a:r>
                      <a:r>
                        <a:rPr lang="ru-RU" altLang="ru-RU" sz="14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гидроиспытание</a:t>
                      </a:r>
                      <a:r>
                        <a:rPr lang="ru-RU" altLang="ru-RU" sz="14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дезинфекция, промывка)</a:t>
                      </a:r>
                      <a:endParaRPr lang="ru-RU" altLang="ru-RU" sz="1400" b="0" i="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4"/>
          <p:cNvSpPr>
            <a:spLocks/>
          </p:cNvSpPr>
          <p:nvPr/>
        </p:nvSpPr>
        <p:spPr bwMode="auto">
          <a:xfrm>
            <a:off x="7839075" y="611188"/>
            <a:ext cx="11113" cy="0"/>
          </a:xfrm>
          <a:custGeom>
            <a:avLst/>
            <a:gdLst>
              <a:gd name="T0" fmla="*/ 0 w 10795"/>
              <a:gd name="T1" fmla="*/ 32069 w 10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5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67" name="object 5"/>
          <p:cNvSpPr>
            <a:spLocks/>
          </p:cNvSpPr>
          <p:nvPr/>
        </p:nvSpPr>
        <p:spPr bwMode="auto">
          <a:xfrm>
            <a:off x="4037013" y="595313"/>
            <a:ext cx="3813175" cy="0"/>
          </a:xfrm>
          <a:custGeom>
            <a:avLst/>
            <a:gdLst>
              <a:gd name="T0" fmla="*/ 0 w 3813175"/>
              <a:gd name="T1" fmla="*/ 3812854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4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68" name="object 6"/>
          <p:cNvSpPr>
            <a:spLocks/>
          </p:cNvSpPr>
          <p:nvPr/>
        </p:nvSpPr>
        <p:spPr bwMode="auto">
          <a:xfrm>
            <a:off x="4011613" y="487363"/>
            <a:ext cx="3833812" cy="92075"/>
          </a:xfrm>
          <a:custGeom>
            <a:avLst/>
            <a:gdLst>
              <a:gd name="T0" fmla="*/ 3845877 w 3833495"/>
              <a:gd name="T1" fmla="*/ 0 h 92075"/>
              <a:gd name="T2" fmla="*/ 0 w 3833495"/>
              <a:gd name="T3" fmla="*/ 0 h 92075"/>
              <a:gd name="T4" fmla="*/ 0 w 3833495"/>
              <a:gd name="T5" fmla="*/ 91655 h 92075"/>
              <a:gd name="T6" fmla="*/ 3845877 w 3833495"/>
              <a:gd name="T7" fmla="*/ 91655 h 92075"/>
              <a:gd name="T8" fmla="*/ 3845877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3833495" y="0"/>
                </a:moveTo>
                <a:lnTo>
                  <a:pt x="0" y="0"/>
                </a:lnTo>
                <a:lnTo>
                  <a:pt x="0" y="91655"/>
                </a:lnTo>
                <a:lnTo>
                  <a:pt x="3833495" y="91655"/>
                </a:lnTo>
                <a:lnTo>
                  <a:pt x="3833495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69" name="object 7"/>
          <p:cNvSpPr>
            <a:spLocks/>
          </p:cNvSpPr>
          <p:nvPr/>
        </p:nvSpPr>
        <p:spPr bwMode="auto">
          <a:xfrm>
            <a:off x="5199063" y="611188"/>
            <a:ext cx="9525" cy="1587"/>
          </a:xfrm>
          <a:custGeom>
            <a:avLst/>
            <a:gdLst>
              <a:gd name="T0" fmla="*/ 0 w 8889"/>
              <a:gd name="T1" fmla="*/ 2147483646 h 634"/>
              <a:gd name="T2" fmla="*/ 127866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0" name="object 8"/>
          <p:cNvSpPr>
            <a:spLocks/>
          </p:cNvSpPr>
          <p:nvPr/>
        </p:nvSpPr>
        <p:spPr bwMode="auto">
          <a:xfrm>
            <a:off x="4010025" y="611188"/>
            <a:ext cx="7938" cy="1587"/>
          </a:xfrm>
          <a:custGeom>
            <a:avLst/>
            <a:gdLst>
              <a:gd name="T0" fmla="*/ 0 w 8889"/>
              <a:gd name="T1" fmla="*/ 2147483646 h 634"/>
              <a:gd name="T2" fmla="*/ 104 w 8889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1" name="object 9"/>
          <p:cNvSpPr>
            <a:spLocks/>
          </p:cNvSpPr>
          <p:nvPr/>
        </p:nvSpPr>
        <p:spPr bwMode="auto">
          <a:xfrm>
            <a:off x="4010025" y="579438"/>
            <a:ext cx="7938" cy="33337"/>
          </a:xfrm>
          <a:custGeom>
            <a:avLst/>
            <a:gdLst>
              <a:gd name="T0" fmla="*/ 0 w 8889"/>
              <a:gd name="T1" fmla="*/ 23697 h 33020"/>
              <a:gd name="T2" fmla="*/ 104 w 8889"/>
              <a:gd name="T3" fmla="*/ 23697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2" name="object 10"/>
          <p:cNvSpPr>
            <a:spLocks/>
          </p:cNvSpPr>
          <p:nvPr/>
        </p:nvSpPr>
        <p:spPr bwMode="auto">
          <a:xfrm>
            <a:off x="5199063" y="555625"/>
            <a:ext cx="9525" cy="23813"/>
          </a:xfrm>
          <a:custGeom>
            <a:avLst/>
            <a:gdLst>
              <a:gd name="T0" fmla="*/ 0 w 8889"/>
              <a:gd name="T1" fmla="*/ 7206 h 24129"/>
              <a:gd name="T2" fmla="*/ 127866 w 8889"/>
              <a:gd name="T3" fmla="*/ 7206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3" name="object 11"/>
          <p:cNvSpPr>
            <a:spLocks/>
          </p:cNvSpPr>
          <p:nvPr/>
        </p:nvSpPr>
        <p:spPr bwMode="auto">
          <a:xfrm>
            <a:off x="5199063" y="487363"/>
            <a:ext cx="9525" cy="55562"/>
          </a:xfrm>
          <a:custGeom>
            <a:avLst/>
            <a:gdLst>
              <a:gd name="T0" fmla="*/ 63922 w 8889"/>
              <a:gd name="T1" fmla="*/ 0 h 54609"/>
              <a:gd name="T2" fmla="*/ 63922 w 8889"/>
              <a:gd name="T3" fmla="*/ 106354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4" name="object 12"/>
          <p:cNvSpPr>
            <a:spLocks/>
          </p:cNvSpPr>
          <p:nvPr/>
        </p:nvSpPr>
        <p:spPr bwMode="auto">
          <a:xfrm>
            <a:off x="4010025" y="555625"/>
            <a:ext cx="7938" cy="23813"/>
          </a:xfrm>
          <a:custGeom>
            <a:avLst/>
            <a:gdLst>
              <a:gd name="T0" fmla="*/ 0 w 8889"/>
              <a:gd name="T1" fmla="*/ 7206 h 24129"/>
              <a:gd name="T2" fmla="*/ 104 w 8889"/>
              <a:gd name="T3" fmla="*/ 7206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5" name="object 13"/>
          <p:cNvSpPr>
            <a:spLocks/>
          </p:cNvSpPr>
          <p:nvPr/>
        </p:nvSpPr>
        <p:spPr bwMode="auto">
          <a:xfrm>
            <a:off x="4010025" y="487363"/>
            <a:ext cx="7938" cy="55562"/>
          </a:xfrm>
          <a:custGeom>
            <a:avLst/>
            <a:gdLst>
              <a:gd name="T0" fmla="*/ 53 w 8889"/>
              <a:gd name="T1" fmla="*/ 0 h 54609"/>
              <a:gd name="T2" fmla="*/ 53 w 8889"/>
              <a:gd name="T3" fmla="*/ 106354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6" name="object 14"/>
          <p:cNvSpPr>
            <a:spLocks/>
          </p:cNvSpPr>
          <p:nvPr/>
        </p:nvSpPr>
        <p:spPr bwMode="auto">
          <a:xfrm>
            <a:off x="51895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7" name="object 15"/>
          <p:cNvSpPr>
            <a:spLocks/>
          </p:cNvSpPr>
          <p:nvPr/>
        </p:nvSpPr>
        <p:spPr bwMode="auto">
          <a:xfrm>
            <a:off x="40005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8" name="object 16"/>
          <p:cNvSpPr>
            <a:spLocks/>
          </p:cNvSpPr>
          <p:nvPr/>
        </p:nvSpPr>
        <p:spPr bwMode="auto">
          <a:xfrm>
            <a:off x="5173663" y="455613"/>
            <a:ext cx="6350" cy="22225"/>
          </a:xfrm>
          <a:custGeom>
            <a:avLst/>
            <a:gdLst>
              <a:gd name="T0" fmla="*/ 0 w 6985"/>
              <a:gd name="T1" fmla="*/ 101770 h 20954"/>
              <a:gd name="T2" fmla="*/ 168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79" name="object 17"/>
          <p:cNvSpPr>
            <a:spLocks/>
          </p:cNvSpPr>
          <p:nvPr/>
        </p:nvSpPr>
        <p:spPr bwMode="auto">
          <a:xfrm>
            <a:off x="3983038" y="455613"/>
            <a:ext cx="7937" cy="22225"/>
          </a:xfrm>
          <a:custGeom>
            <a:avLst/>
            <a:gdLst>
              <a:gd name="T0" fmla="*/ 0 w 6985"/>
              <a:gd name="T1" fmla="*/ 101770 h 20954"/>
              <a:gd name="T2" fmla="*/ 1004270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0" name="object 18"/>
          <p:cNvSpPr>
            <a:spLocks/>
          </p:cNvSpPr>
          <p:nvPr/>
        </p:nvSpPr>
        <p:spPr bwMode="auto">
          <a:xfrm>
            <a:off x="5173663" y="623888"/>
            <a:ext cx="6350" cy="20637"/>
          </a:xfrm>
          <a:custGeom>
            <a:avLst/>
            <a:gdLst>
              <a:gd name="T0" fmla="*/ 0 w 6985"/>
              <a:gd name="T1" fmla="*/ 5648 h 20954"/>
              <a:gd name="T2" fmla="*/ 168 w 6985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1" name="object 19"/>
          <p:cNvSpPr>
            <a:spLocks/>
          </p:cNvSpPr>
          <p:nvPr/>
        </p:nvSpPr>
        <p:spPr bwMode="auto">
          <a:xfrm>
            <a:off x="3983038" y="623888"/>
            <a:ext cx="7937" cy="20637"/>
          </a:xfrm>
          <a:custGeom>
            <a:avLst/>
            <a:gdLst>
              <a:gd name="T0" fmla="*/ 0 w 6985"/>
              <a:gd name="T1" fmla="*/ 5648 h 20954"/>
              <a:gd name="T2" fmla="*/ 1004270 w 6985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2" name="object 20"/>
          <p:cNvSpPr>
            <a:spLocks/>
          </p:cNvSpPr>
          <p:nvPr/>
        </p:nvSpPr>
        <p:spPr bwMode="auto">
          <a:xfrm>
            <a:off x="5227638" y="455613"/>
            <a:ext cx="6350" cy="22225"/>
          </a:xfrm>
          <a:custGeom>
            <a:avLst/>
            <a:gdLst>
              <a:gd name="T0" fmla="*/ 0 w 6985"/>
              <a:gd name="T1" fmla="*/ 101770 h 20954"/>
              <a:gd name="T2" fmla="*/ 168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3" name="object 21"/>
          <p:cNvSpPr>
            <a:spLocks/>
          </p:cNvSpPr>
          <p:nvPr/>
        </p:nvSpPr>
        <p:spPr bwMode="auto">
          <a:xfrm>
            <a:off x="4037013" y="455613"/>
            <a:ext cx="7937" cy="22225"/>
          </a:xfrm>
          <a:custGeom>
            <a:avLst/>
            <a:gdLst>
              <a:gd name="T0" fmla="*/ 0 w 6985"/>
              <a:gd name="T1" fmla="*/ 101770 h 20954"/>
              <a:gd name="T2" fmla="*/ 1004270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4" name="object 22"/>
          <p:cNvSpPr>
            <a:spLocks/>
          </p:cNvSpPr>
          <p:nvPr/>
        </p:nvSpPr>
        <p:spPr bwMode="auto">
          <a:xfrm>
            <a:off x="5173663" y="538163"/>
            <a:ext cx="6350" cy="20637"/>
          </a:xfrm>
          <a:custGeom>
            <a:avLst/>
            <a:gdLst>
              <a:gd name="T0" fmla="*/ 0 w 6985"/>
              <a:gd name="T1" fmla="*/ 5645 h 20954"/>
              <a:gd name="T2" fmla="*/ 168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5" name="object 23"/>
          <p:cNvSpPr>
            <a:spLocks/>
          </p:cNvSpPr>
          <p:nvPr/>
        </p:nvSpPr>
        <p:spPr bwMode="auto">
          <a:xfrm>
            <a:off x="3983038" y="538163"/>
            <a:ext cx="7937" cy="20637"/>
          </a:xfrm>
          <a:custGeom>
            <a:avLst/>
            <a:gdLst>
              <a:gd name="T0" fmla="*/ 0 w 6985"/>
              <a:gd name="T1" fmla="*/ 5645 h 20954"/>
              <a:gd name="T2" fmla="*/ 1004270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6" name="object 24"/>
          <p:cNvSpPr>
            <a:spLocks/>
          </p:cNvSpPr>
          <p:nvPr/>
        </p:nvSpPr>
        <p:spPr bwMode="auto">
          <a:xfrm>
            <a:off x="5227638" y="538163"/>
            <a:ext cx="6350" cy="20637"/>
          </a:xfrm>
          <a:custGeom>
            <a:avLst/>
            <a:gdLst>
              <a:gd name="T0" fmla="*/ 0 w 6985"/>
              <a:gd name="T1" fmla="*/ 5645 h 20954"/>
              <a:gd name="T2" fmla="*/ 168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7" name="object 25"/>
          <p:cNvSpPr>
            <a:spLocks/>
          </p:cNvSpPr>
          <p:nvPr/>
        </p:nvSpPr>
        <p:spPr bwMode="auto">
          <a:xfrm>
            <a:off x="4037013" y="538163"/>
            <a:ext cx="7937" cy="20637"/>
          </a:xfrm>
          <a:custGeom>
            <a:avLst/>
            <a:gdLst>
              <a:gd name="T0" fmla="*/ 0 w 6985"/>
              <a:gd name="T1" fmla="*/ 5645 h 20954"/>
              <a:gd name="T2" fmla="*/ 1004270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8" name="object 26"/>
          <p:cNvSpPr>
            <a:spLocks/>
          </p:cNvSpPr>
          <p:nvPr/>
        </p:nvSpPr>
        <p:spPr bwMode="auto">
          <a:xfrm>
            <a:off x="5227638" y="623888"/>
            <a:ext cx="6350" cy="20637"/>
          </a:xfrm>
          <a:custGeom>
            <a:avLst/>
            <a:gdLst>
              <a:gd name="T0" fmla="*/ 0 w 6985"/>
              <a:gd name="T1" fmla="*/ 5648 h 20954"/>
              <a:gd name="T2" fmla="*/ 168 w 6985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89" name="object 27"/>
          <p:cNvSpPr>
            <a:spLocks/>
          </p:cNvSpPr>
          <p:nvPr/>
        </p:nvSpPr>
        <p:spPr bwMode="auto">
          <a:xfrm>
            <a:off x="4037013" y="623888"/>
            <a:ext cx="7937" cy="20637"/>
          </a:xfrm>
          <a:custGeom>
            <a:avLst/>
            <a:gdLst>
              <a:gd name="T0" fmla="*/ 0 w 6985"/>
              <a:gd name="T1" fmla="*/ 5648 h 20954"/>
              <a:gd name="T2" fmla="*/ 1004270 w 6985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0" name="object 28"/>
          <p:cNvSpPr>
            <a:spLocks/>
          </p:cNvSpPr>
          <p:nvPr/>
        </p:nvSpPr>
        <p:spPr bwMode="auto">
          <a:xfrm>
            <a:off x="5199063" y="627063"/>
            <a:ext cx="9525" cy="14287"/>
          </a:xfrm>
          <a:custGeom>
            <a:avLst/>
            <a:gdLst>
              <a:gd name="T0" fmla="*/ 0 w 8889"/>
              <a:gd name="T1" fmla="*/ 94227 h 13334"/>
              <a:gd name="T2" fmla="*/ 127866 w 8889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1" name="object 29"/>
          <p:cNvSpPr>
            <a:spLocks/>
          </p:cNvSpPr>
          <p:nvPr/>
        </p:nvSpPr>
        <p:spPr bwMode="auto">
          <a:xfrm>
            <a:off x="4010025" y="627063"/>
            <a:ext cx="7938" cy="14287"/>
          </a:xfrm>
          <a:custGeom>
            <a:avLst/>
            <a:gdLst>
              <a:gd name="T0" fmla="*/ 0 w 8889"/>
              <a:gd name="T1" fmla="*/ 94227 h 13334"/>
              <a:gd name="T2" fmla="*/ 104 w 8889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2" name="object 30"/>
          <p:cNvSpPr>
            <a:spLocks/>
          </p:cNvSpPr>
          <p:nvPr/>
        </p:nvSpPr>
        <p:spPr bwMode="auto">
          <a:xfrm>
            <a:off x="5199063" y="460375"/>
            <a:ext cx="9525" cy="12700"/>
          </a:xfrm>
          <a:custGeom>
            <a:avLst/>
            <a:gdLst>
              <a:gd name="T0" fmla="*/ 0 w 8889"/>
              <a:gd name="T1" fmla="*/ 954 h 13334"/>
              <a:gd name="T2" fmla="*/ 127866 w 8889"/>
              <a:gd name="T3" fmla="*/ 954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3" name="object 31"/>
          <p:cNvSpPr>
            <a:spLocks/>
          </p:cNvSpPr>
          <p:nvPr/>
        </p:nvSpPr>
        <p:spPr bwMode="auto">
          <a:xfrm>
            <a:off x="4010025" y="460375"/>
            <a:ext cx="7938" cy="12700"/>
          </a:xfrm>
          <a:custGeom>
            <a:avLst/>
            <a:gdLst>
              <a:gd name="T0" fmla="*/ 0 w 8889"/>
              <a:gd name="T1" fmla="*/ 954 h 13334"/>
              <a:gd name="T2" fmla="*/ 104 w 8889"/>
              <a:gd name="T3" fmla="*/ 954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4" name="object 32"/>
          <p:cNvSpPr>
            <a:spLocks/>
          </p:cNvSpPr>
          <p:nvPr/>
        </p:nvSpPr>
        <p:spPr bwMode="auto">
          <a:xfrm>
            <a:off x="5199063" y="541338"/>
            <a:ext cx="9525" cy="14287"/>
          </a:xfrm>
          <a:custGeom>
            <a:avLst/>
            <a:gdLst>
              <a:gd name="T0" fmla="*/ 0 w 8889"/>
              <a:gd name="T1" fmla="*/ 94227 h 13334"/>
              <a:gd name="T2" fmla="*/ 127866 w 8889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5" name="object 33"/>
          <p:cNvSpPr>
            <a:spLocks/>
          </p:cNvSpPr>
          <p:nvPr/>
        </p:nvSpPr>
        <p:spPr bwMode="auto">
          <a:xfrm>
            <a:off x="4010025" y="541338"/>
            <a:ext cx="7938" cy="14287"/>
          </a:xfrm>
          <a:custGeom>
            <a:avLst/>
            <a:gdLst>
              <a:gd name="T0" fmla="*/ 0 w 8889"/>
              <a:gd name="T1" fmla="*/ 94227 h 13334"/>
              <a:gd name="T2" fmla="*/ 104 w 8889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6" name="object 34"/>
          <p:cNvSpPr>
            <a:spLocks/>
          </p:cNvSpPr>
          <p:nvPr/>
        </p:nvSpPr>
        <p:spPr bwMode="auto">
          <a:xfrm>
            <a:off x="51831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7" name="object 35"/>
          <p:cNvSpPr>
            <a:spLocks/>
          </p:cNvSpPr>
          <p:nvPr/>
        </p:nvSpPr>
        <p:spPr bwMode="auto">
          <a:xfrm>
            <a:off x="3992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8" name="object 36"/>
          <p:cNvSpPr>
            <a:spLocks/>
          </p:cNvSpPr>
          <p:nvPr/>
        </p:nvSpPr>
        <p:spPr bwMode="auto">
          <a:xfrm>
            <a:off x="51974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299" name="object 37"/>
          <p:cNvSpPr>
            <a:spLocks/>
          </p:cNvSpPr>
          <p:nvPr/>
        </p:nvSpPr>
        <p:spPr bwMode="auto">
          <a:xfrm>
            <a:off x="4006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0" name="object 38"/>
          <p:cNvSpPr>
            <a:spLocks/>
          </p:cNvSpPr>
          <p:nvPr/>
        </p:nvSpPr>
        <p:spPr bwMode="auto">
          <a:xfrm>
            <a:off x="52181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1" name="object 39"/>
          <p:cNvSpPr>
            <a:spLocks/>
          </p:cNvSpPr>
          <p:nvPr/>
        </p:nvSpPr>
        <p:spPr bwMode="auto">
          <a:xfrm>
            <a:off x="40274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2" name="object 40"/>
          <p:cNvSpPr>
            <a:spLocks/>
          </p:cNvSpPr>
          <p:nvPr/>
        </p:nvSpPr>
        <p:spPr bwMode="auto">
          <a:xfrm>
            <a:off x="52117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3" name="object 41"/>
          <p:cNvSpPr>
            <a:spLocks/>
          </p:cNvSpPr>
          <p:nvPr/>
        </p:nvSpPr>
        <p:spPr bwMode="auto">
          <a:xfrm>
            <a:off x="4021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4" name="object 42"/>
          <p:cNvSpPr>
            <a:spLocks/>
          </p:cNvSpPr>
          <p:nvPr/>
        </p:nvSpPr>
        <p:spPr bwMode="auto">
          <a:xfrm>
            <a:off x="52244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5" name="object 43"/>
          <p:cNvSpPr>
            <a:spLocks/>
          </p:cNvSpPr>
          <p:nvPr/>
        </p:nvSpPr>
        <p:spPr bwMode="auto">
          <a:xfrm>
            <a:off x="4035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6" name="object 44"/>
          <p:cNvSpPr>
            <a:spLocks/>
          </p:cNvSpPr>
          <p:nvPr/>
        </p:nvSpPr>
        <p:spPr bwMode="auto">
          <a:xfrm>
            <a:off x="5173663" y="549275"/>
            <a:ext cx="6350" cy="7938"/>
          </a:xfrm>
          <a:custGeom>
            <a:avLst/>
            <a:gdLst>
              <a:gd name="T0" fmla="*/ 0 w 6985"/>
              <a:gd name="T1" fmla="*/ 53 h 8890"/>
              <a:gd name="T2" fmla="*/ 168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7" name="object 45"/>
          <p:cNvSpPr>
            <a:spLocks/>
          </p:cNvSpPr>
          <p:nvPr/>
        </p:nvSpPr>
        <p:spPr bwMode="auto">
          <a:xfrm>
            <a:off x="3983038" y="549275"/>
            <a:ext cx="7937" cy="7938"/>
          </a:xfrm>
          <a:custGeom>
            <a:avLst/>
            <a:gdLst>
              <a:gd name="T0" fmla="*/ 0 w 6985"/>
              <a:gd name="T1" fmla="*/ 53 h 8890"/>
              <a:gd name="T2" fmla="*/ 1004270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8" name="object 46"/>
          <p:cNvSpPr>
            <a:spLocks/>
          </p:cNvSpPr>
          <p:nvPr/>
        </p:nvSpPr>
        <p:spPr bwMode="auto">
          <a:xfrm>
            <a:off x="5173663" y="631825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09" name="object 47"/>
          <p:cNvSpPr>
            <a:spLocks/>
          </p:cNvSpPr>
          <p:nvPr/>
        </p:nvSpPr>
        <p:spPr bwMode="auto">
          <a:xfrm>
            <a:off x="3983038" y="631825"/>
            <a:ext cx="7937" cy="9525"/>
          </a:xfrm>
          <a:custGeom>
            <a:avLst/>
            <a:gdLst>
              <a:gd name="T0" fmla="*/ 0 w 6985"/>
              <a:gd name="T1" fmla="*/ 64579 h 8890"/>
              <a:gd name="T2" fmla="*/ 1004270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0" name="object 48"/>
          <p:cNvSpPr>
            <a:spLocks/>
          </p:cNvSpPr>
          <p:nvPr/>
        </p:nvSpPr>
        <p:spPr bwMode="auto">
          <a:xfrm>
            <a:off x="5173663" y="463550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1" name="object 49"/>
          <p:cNvSpPr>
            <a:spLocks/>
          </p:cNvSpPr>
          <p:nvPr/>
        </p:nvSpPr>
        <p:spPr bwMode="auto">
          <a:xfrm>
            <a:off x="3983038" y="463550"/>
            <a:ext cx="7937" cy="9525"/>
          </a:xfrm>
          <a:custGeom>
            <a:avLst/>
            <a:gdLst>
              <a:gd name="T0" fmla="*/ 0 w 6985"/>
              <a:gd name="T1" fmla="*/ 64579 h 8890"/>
              <a:gd name="T2" fmla="*/ 1004270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2" name="object 50"/>
          <p:cNvSpPr>
            <a:spLocks/>
          </p:cNvSpPr>
          <p:nvPr/>
        </p:nvSpPr>
        <p:spPr bwMode="auto">
          <a:xfrm>
            <a:off x="5227638" y="549275"/>
            <a:ext cx="6350" cy="7938"/>
          </a:xfrm>
          <a:custGeom>
            <a:avLst/>
            <a:gdLst>
              <a:gd name="T0" fmla="*/ 0 w 6985"/>
              <a:gd name="T1" fmla="*/ 53 h 8890"/>
              <a:gd name="T2" fmla="*/ 168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3" name="object 51"/>
          <p:cNvSpPr>
            <a:spLocks/>
          </p:cNvSpPr>
          <p:nvPr/>
        </p:nvSpPr>
        <p:spPr bwMode="auto">
          <a:xfrm>
            <a:off x="4037013" y="549275"/>
            <a:ext cx="7937" cy="7938"/>
          </a:xfrm>
          <a:custGeom>
            <a:avLst/>
            <a:gdLst>
              <a:gd name="T0" fmla="*/ 0 w 6985"/>
              <a:gd name="T1" fmla="*/ 53 h 8890"/>
              <a:gd name="T2" fmla="*/ 1004270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4" name="object 52"/>
          <p:cNvSpPr>
            <a:spLocks/>
          </p:cNvSpPr>
          <p:nvPr/>
        </p:nvSpPr>
        <p:spPr bwMode="auto">
          <a:xfrm>
            <a:off x="5227638" y="631825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5" name="object 53"/>
          <p:cNvSpPr>
            <a:spLocks/>
          </p:cNvSpPr>
          <p:nvPr/>
        </p:nvSpPr>
        <p:spPr bwMode="auto">
          <a:xfrm>
            <a:off x="4037013" y="631825"/>
            <a:ext cx="7937" cy="9525"/>
          </a:xfrm>
          <a:custGeom>
            <a:avLst/>
            <a:gdLst>
              <a:gd name="T0" fmla="*/ 0 w 6985"/>
              <a:gd name="T1" fmla="*/ 64579 h 8890"/>
              <a:gd name="T2" fmla="*/ 1004270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6" name="object 54"/>
          <p:cNvSpPr>
            <a:spLocks/>
          </p:cNvSpPr>
          <p:nvPr/>
        </p:nvSpPr>
        <p:spPr bwMode="auto">
          <a:xfrm>
            <a:off x="5227638" y="463550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7" name="object 55"/>
          <p:cNvSpPr>
            <a:spLocks/>
          </p:cNvSpPr>
          <p:nvPr/>
        </p:nvSpPr>
        <p:spPr bwMode="auto">
          <a:xfrm>
            <a:off x="4037013" y="463550"/>
            <a:ext cx="7937" cy="9525"/>
          </a:xfrm>
          <a:custGeom>
            <a:avLst/>
            <a:gdLst>
              <a:gd name="T0" fmla="*/ 0 w 6985"/>
              <a:gd name="T1" fmla="*/ 64579 h 8890"/>
              <a:gd name="T2" fmla="*/ 1004270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8" name="object 57"/>
          <p:cNvSpPr>
            <a:spLocks/>
          </p:cNvSpPr>
          <p:nvPr/>
        </p:nvSpPr>
        <p:spPr bwMode="auto">
          <a:xfrm>
            <a:off x="6348413" y="555625"/>
            <a:ext cx="9525" cy="23813"/>
          </a:xfrm>
          <a:custGeom>
            <a:avLst/>
            <a:gdLst>
              <a:gd name="T0" fmla="*/ 0 w 8889"/>
              <a:gd name="T1" fmla="*/ 7206 h 24129"/>
              <a:gd name="T2" fmla="*/ 127866 w 8889"/>
              <a:gd name="T3" fmla="*/ 7206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19" name="object 58"/>
          <p:cNvSpPr>
            <a:spLocks/>
          </p:cNvSpPr>
          <p:nvPr/>
        </p:nvSpPr>
        <p:spPr bwMode="auto">
          <a:xfrm>
            <a:off x="6348413" y="487363"/>
            <a:ext cx="9525" cy="55562"/>
          </a:xfrm>
          <a:custGeom>
            <a:avLst/>
            <a:gdLst>
              <a:gd name="T0" fmla="*/ 63922 w 8889"/>
              <a:gd name="T1" fmla="*/ 0 h 54609"/>
              <a:gd name="T2" fmla="*/ 63922 w 8889"/>
              <a:gd name="T3" fmla="*/ 106354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7" y="0"/>
                </a:moveTo>
                <a:lnTo>
                  <a:pt x="4317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0" name="object 59"/>
          <p:cNvSpPr>
            <a:spLocks/>
          </p:cNvSpPr>
          <p:nvPr/>
        </p:nvSpPr>
        <p:spPr bwMode="auto">
          <a:xfrm>
            <a:off x="6323013" y="455613"/>
            <a:ext cx="6350" cy="22225"/>
          </a:xfrm>
          <a:custGeom>
            <a:avLst/>
            <a:gdLst>
              <a:gd name="T0" fmla="*/ 0 w 6985"/>
              <a:gd name="T1" fmla="*/ 101770 h 20954"/>
              <a:gd name="T2" fmla="*/ 168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1" name="object 60"/>
          <p:cNvSpPr>
            <a:spLocks/>
          </p:cNvSpPr>
          <p:nvPr/>
        </p:nvSpPr>
        <p:spPr bwMode="auto">
          <a:xfrm>
            <a:off x="6376988" y="455613"/>
            <a:ext cx="6350" cy="22225"/>
          </a:xfrm>
          <a:custGeom>
            <a:avLst/>
            <a:gdLst>
              <a:gd name="T0" fmla="*/ 0 w 6985"/>
              <a:gd name="T1" fmla="*/ 101770 h 20954"/>
              <a:gd name="T2" fmla="*/ 168 w 6985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2" name="object 61"/>
          <p:cNvSpPr>
            <a:spLocks/>
          </p:cNvSpPr>
          <p:nvPr/>
        </p:nvSpPr>
        <p:spPr bwMode="auto">
          <a:xfrm>
            <a:off x="6323013" y="538163"/>
            <a:ext cx="6350" cy="20637"/>
          </a:xfrm>
          <a:custGeom>
            <a:avLst/>
            <a:gdLst>
              <a:gd name="T0" fmla="*/ 0 w 6985"/>
              <a:gd name="T1" fmla="*/ 5645 h 20954"/>
              <a:gd name="T2" fmla="*/ 168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3" name="object 62"/>
          <p:cNvSpPr>
            <a:spLocks/>
          </p:cNvSpPr>
          <p:nvPr/>
        </p:nvSpPr>
        <p:spPr bwMode="auto">
          <a:xfrm>
            <a:off x="6376988" y="538163"/>
            <a:ext cx="6350" cy="20637"/>
          </a:xfrm>
          <a:custGeom>
            <a:avLst/>
            <a:gdLst>
              <a:gd name="T0" fmla="*/ 0 w 6985"/>
              <a:gd name="T1" fmla="*/ 5645 h 20954"/>
              <a:gd name="T2" fmla="*/ 168 w 6985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4" name="object 63"/>
          <p:cNvSpPr>
            <a:spLocks/>
          </p:cNvSpPr>
          <p:nvPr/>
        </p:nvSpPr>
        <p:spPr bwMode="auto">
          <a:xfrm>
            <a:off x="6348413" y="460375"/>
            <a:ext cx="9525" cy="12700"/>
          </a:xfrm>
          <a:custGeom>
            <a:avLst/>
            <a:gdLst>
              <a:gd name="T0" fmla="*/ 0 w 8889"/>
              <a:gd name="T1" fmla="*/ 954 h 13334"/>
              <a:gd name="T2" fmla="*/ 127866 w 8889"/>
              <a:gd name="T3" fmla="*/ 954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5" name="object 64"/>
          <p:cNvSpPr>
            <a:spLocks/>
          </p:cNvSpPr>
          <p:nvPr/>
        </p:nvSpPr>
        <p:spPr bwMode="auto">
          <a:xfrm>
            <a:off x="6348413" y="541338"/>
            <a:ext cx="9525" cy="14287"/>
          </a:xfrm>
          <a:custGeom>
            <a:avLst/>
            <a:gdLst>
              <a:gd name="T0" fmla="*/ 0 w 8889"/>
              <a:gd name="T1" fmla="*/ 94227 h 13334"/>
              <a:gd name="T2" fmla="*/ 127866 w 8889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6" name="object 65"/>
          <p:cNvSpPr>
            <a:spLocks/>
          </p:cNvSpPr>
          <p:nvPr/>
        </p:nvSpPr>
        <p:spPr bwMode="auto">
          <a:xfrm>
            <a:off x="6323013" y="549275"/>
            <a:ext cx="6350" cy="7938"/>
          </a:xfrm>
          <a:custGeom>
            <a:avLst/>
            <a:gdLst>
              <a:gd name="T0" fmla="*/ 0 w 6985"/>
              <a:gd name="T1" fmla="*/ 53 h 8890"/>
              <a:gd name="T2" fmla="*/ 168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7" name="object 66"/>
          <p:cNvSpPr>
            <a:spLocks/>
          </p:cNvSpPr>
          <p:nvPr/>
        </p:nvSpPr>
        <p:spPr bwMode="auto">
          <a:xfrm>
            <a:off x="6323013" y="463550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8" name="object 67"/>
          <p:cNvSpPr>
            <a:spLocks/>
          </p:cNvSpPr>
          <p:nvPr/>
        </p:nvSpPr>
        <p:spPr bwMode="auto">
          <a:xfrm>
            <a:off x="6376988" y="549275"/>
            <a:ext cx="6350" cy="7938"/>
          </a:xfrm>
          <a:custGeom>
            <a:avLst/>
            <a:gdLst>
              <a:gd name="T0" fmla="*/ 0 w 6985"/>
              <a:gd name="T1" fmla="*/ 53 h 8890"/>
              <a:gd name="T2" fmla="*/ 168 w 6985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29" name="object 68"/>
          <p:cNvSpPr>
            <a:spLocks/>
          </p:cNvSpPr>
          <p:nvPr/>
        </p:nvSpPr>
        <p:spPr bwMode="auto">
          <a:xfrm>
            <a:off x="6376988" y="463550"/>
            <a:ext cx="6350" cy="9525"/>
          </a:xfrm>
          <a:custGeom>
            <a:avLst/>
            <a:gdLst>
              <a:gd name="T0" fmla="*/ 0 w 6985"/>
              <a:gd name="T1" fmla="*/ 64579 h 8890"/>
              <a:gd name="T2" fmla="*/ 168 w 6985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0" name="object 69"/>
          <p:cNvSpPr>
            <a:spLocks/>
          </p:cNvSpPr>
          <p:nvPr/>
        </p:nvSpPr>
        <p:spPr bwMode="auto">
          <a:xfrm>
            <a:off x="7826375" y="487363"/>
            <a:ext cx="925513" cy="123825"/>
          </a:xfrm>
          <a:custGeom>
            <a:avLst/>
            <a:gdLst>
              <a:gd name="T0" fmla="*/ 0 w 925829"/>
              <a:gd name="T1" fmla="*/ 0 h 124459"/>
              <a:gd name="T2" fmla="*/ 913509 w 925829"/>
              <a:gd name="T3" fmla="*/ 0 h 124459"/>
              <a:gd name="T4" fmla="*/ 913509 w 925829"/>
              <a:gd name="T5" fmla="*/ 101854 h 124459"/>
              <a:gd name="T6" fmla="*/ 0 w 925829"/>
              <a:gd name="T7" fmla="*/ 101854 h 124459"/>
              <a:gd name="T8" fmla="*/ 0 w 92582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29" h="124459">
                <a:moveTo>
                  <a:pt x="0" y="0"/>
                </a:moveTo>
                <a:lnTo>
                  <a:pt x="925753" y="0"/>
                </a:lnTo>
                <a:lnTo>
                  <a:pt x="925753" y="124307"/>
                </a:lnTo>
                <a:lnTo>
                  <a:pt x="0" y="124307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1" name="object 70"/>
          <p:cNvSpPr>
            <a:spLocks/>
          </p:cNvSpPr>
          <p:nvPr/>
        </p:nvSpPr>
        <p:spPr bwMode="auto">
          <a:xfrm>
            <a:off x="7842250" y="577850"/>
            <a:ext cx="911225" cy="33338"/>
          </a:xfrm>
          <a:custGeom>
            <a:avLst/>
            <a:gdLst>
              <a:gd name="T0" fmla="*/ 8869 w 910590"/>
              <a:gd name="T1" fmla="*/ 22749 h 33654"/>
              <a:gd name="T2" fmla="*/ 0 w 910590"/>
              <a:gd name="T3" fmla="*/ 22749 h 33654"/>
              <a:gd name="T4" fmla="*/ 0 w 910590"/>
              <a:gd name="T5" fmla="*/ 23101 h 33654"/>
              <a:gd name="T6" fmla="*/ 8869 w 910590"/>
              <a:gd name="T7" fmla="*/ 23101 h 33654"/>
              <a:gd name="T8" fmla="*/ 8869 w 910590"/>
              <a:gd name="T9" fmla="*/ 22749 h 33654"/>
              <a:gd name="T10" fmla="*/ 910903 w 910590"/>
              <a:gd name="T11" fmla="*/ 0 h 33654"/>
              <a:gd name="T12" fmla="*/ 28731 w 910590"/>
              <a:gd name="T13" fmla="*/ 0 h 33654"/>
              <a:gd name="T14" fmla="*/ 28731 w 910590"/>
              <a:gd name="T15" fmla="*/ 23093 h 33654"/>
              <a:gd name="T16" fmla="*/ 910903 w 910590"/>
              <a:gd name="T17" fmla="*/ 23093 h 33654"/>
              <a:gd name="T18" fmla="*/ 910903 w 910590"/>
              <a:gd name="T19" fmla="*/ 0 h 33654"/>
              <a:gd name="T20" fmla="*/ 935215 w 910590"/>
              <a:gd name="T21" fmla="*/ 23074 h 33654"/>
              <a:gd name="T22" fmla="*/ 930767 w 910590"/>
              <a:gd name="T23" fmla="*/ 23074 h 33654"/>
              <a:gd name="T24" fmla="*/ 935215 w 910590"/>
              <a:gd name="T25" fmla="*/ 23074 h 33654"/>
              <a:gd name="T26" fmla="*/ 930779 w 910590"/>
              <a:gd name="T27" fmla="*/ 0 h 33654"/>
              <a:gd name="T28" fmla="*/ 930767 w 910590"/>
              <a:gd name="T29" fmla="*/ 23074 h 33654"/>
              <a:gd name="T30" fmla="*/ 930779 w 910590"/>
              <a:gd name="T31" fmla="*/ 0 h 336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590" h="33654">
                <a:moveTo>
                  <a:pt x="8635" y="32867"/>
                </a:moveTo>
                <a:lnTo>
                  <a:pt x="0" y="32867"/>
                </a:lnTo>
                <a:lnTo>
                  <a:pt x="0" y="33375"/>
                </a:lnTo>
                <a:lnTo>
                  <a:pt x="8635" y="33375"/>
                </a:lnTo>
                <a:lnTo>
                  <a:pt x="8635" y="32867"/>
                </a:lnTo>
                <a:close/>
              </a:path>
              <a:path w="910590" h="33654">
                <a:moveTo>
                  <a:pt x="886472" y="0"/>
                </a:moveTo>
                <a:lnTo>
                  <a:pt x="27952" y="0"/>
                </a:lnTo>
                <a:lnTo>
                  <a:pt x="27952" y="33362"/>
                </a:lnTo>
                <a:lnTo>
                  <a:pt x="886472" y="33362"/>
                </a:lnTo>
                <a:lnTo>
                  <a:pt x="886472" y="0"/>
                </a:lnTo>
                <a:close/>
              </a:path>
              <a:path w="910590" h="33654">
                <a:moveTo>
                  <a:pt x="910132" y="33337"/>
                </a:moveTo>
                <a:lnTo>
                  <a:pt x="905802" y="33337"/>
                </a:lnTo>
                <a:lnTo>
                  <a:pt x="910132" y="33337"/>
                </a:lnTo>
                <a:close/>
              </a:path>
              <a:path w="910590" h="33654">
                <a:moveTo>
                  <a:pt x="905814" y="0"/>
                </a:moveTo>
                <a:lnTo>
                  <a:pt x="905802" y="33337"/>
                </a:lnTo>
                <a:lnTo>
                  <a:pt x="905814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2" name="object 71"/>
          <p:cNvSpPr>
            <a:spLocks/>
          </p:cNvSpPr>
          <p:nvPr/>
        </p:nvSpPr>
        <p:spPr bwMode="auto">
          <a:xfrm>
            <a:off x="7847013" y="455613"/>
            <a:ext cx="0" cy="188912"/>
          </a:xfrm>
          <a:custGeom>
            <a:avLst/>
            <a:gdLst>
              <a:gd name="T0" fmla="*/ 0 h 189229"/>
              <a:gd name="T1" fmla="*/ 177010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3" name="object 72"/>
          <p:cNvSpPr>
            <a:spLocks/>
          </p:cNvSpPr>
          <p:nvPr/>
        </p:nvSpPr>
        <p:spPr bwMode="auto">
          <a:xfrm>
            <a:off x="78327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4" name="object 73"/>
          <p:cNvSpPr>
            <a:spLocks/>
          </p:cNvSpPr>
          <p:nvPr/>
        </p:nvSpPr>
        <p:spPr bwMode="auto">
          <a:xfrm>
            <a:off x="7815263" y="455613"/>
            <a:ext cx="7937" cy="20637"/>
          </a:xfrm>
          <a:custGeom>
            <a:avLst/>
            <a:gdLst>
              <a:gd name="T0" fmla="*/ 0 w 6984"/>
              <a:gd name="T1" fmla="*/ 5648 h 20954"/>
              <a:gd name="T2" fmla="*/ 1009866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5" name="object 74"/>
          <p:cNvSpPr>
            <a:spLocks/>
          </p:cNvSpPr>
          <p:nvPr/>
        </p:nvSpPr>
        <p:spPr bwMode="auto">
          <a:xfrm>
            <a:off x="7815263" y="623888"/>
            <a:ext cx="7937" cy="20637"/>
          </a:xfrm>
          <a:custGeom>
            <a:avLst/>
            <a:gdLst>
              <a:gd name="T0" fmla="*/ 0 w 6984"/>
              <a:gd name="T1" fmla="*/ 5648 h 20954"/>
              <a:gd name="T2" fmla="*/ 1009866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6" name="object 75"/>
          <p:cNvSpPr>
            <a:spLocks/>
          </p:cNvSpPr>
          <p:nvPr/>
        </p:nvSpPr>
        <p:spPr bwMode="auto">
          <a:xfrm>
            <a:off x="7870825" y="455613"/>
            <a:ext cx="6350" cy="20637"/>
          </a:xfrm>
          <a:custGeom>
            <a:avLst/>
            <a:gdLst>
              <a:gd name="T0" fmla="*/ 0 w 6984"/>
              <a:gd name="T1" fmla="*/ 5648 h 20954"/>
              <a:gd name="T2" fmla="*/ 16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7" name="object 76"/>
          <p:cNvSpPr>
            <a:spLocks/>
          </p:cNvSpPr>
          <p:nvPr/>
        </p:nvSpPr>
        <p:spPr bwMode="auto">
          <a:xfrm>
            <a:off x="7815263" y="538163"/>
            <a:ext cx="7937" cy="20637"/>
          </a:xfrm>
          <a:custGeom>
            <a:avLst/>
            <a:gdLst>
              <a:gd name="T0" fmla="*/ 0 w 6984"/>
              <a:gd name="T1" fmla="*/ 5648 h 20954"/>
              <a:gd name="T2" fmla="*/ 1009866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8" name="object 77"/>
          <p:cNvSpPr>
            <a:spLocks/>
          </p:cNvSpPr>
          <p:nvPr/>
        </p:nvSpPr>
        <p:spPr bwMode="auto">
          <a:xfrm>
            <a:off x="7870825" y="538163"/>
            <a:ext cx="6350" cy="20637"/>
          </a:xfrm>
          <a:custGeom>
            <a:avLst/>
            <a:gdLst>
              <a:gd name="T0" fmla="*/ 0 w 6984"/>
              <a:gd name="T1" fmla="*/ 5648 h 20954"/>
              <a:gd name="T2" fmla="*/ 16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39" name="object 78"/>
          <p:cNvSpPr>
            <a:spLocks/>
          </p:cNvSpPr>
          <p:nvPr/>
        </p:nvSpPr>
        <p:spPr bwMode="auto">
          <a:xfrm>
            <a:off x="7870825" y="623888"/>
            <a:ext cx="6350" cy="20637"/>
          </a:xfrm>
          <a:custGeom>
            <a:avLst/>
            <a:gdLst>
              <a:gd name="T0" fmla="*/ 0 w 6984"/>
              <a:gd name="T1" fmla="*/ 5648 h 20954"/>
              <a:gd name="T2" fmla="*/ 16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0" name="object 79"/>
          <p:cNvSpPr>
            <a:spLocks/>
          </p:cNvSpPr>
          <p:nvPr/>
        </p:nvSpPr>
        <p:spPr bwMode="auto">
          <a:xfrm>
            <a:off x="78263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1" name="object 80"/>
          <p:cNvSpPr>
            <a:spLocks/>
          </p:cNvSpPr>
          <p:nvPr/>
        </p:nvSpPr>
        <p:spPr bwMode="auto">
          <a:xfrm>
            <a:off x="78390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2" name="object 81"/>
          <p:cNvSpPr>
            <a:spLocks/>
          </p:cNvSpPr>
          <p:nvPr/>
        </p:nvSpPr>
        <p:spPr bwMode="auto">
          <a:xfrm>
            <a:off x="7859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3" name="object 82"/>
          <p:cNvSpPr>
            <a:spLocks/>
          </p:cNvSpPr>
          <p:nvPr/>
        </p:nvSpPr>
        <p:spPr bwMode="auto">
          <a:xfrm>
            <a:off x="78533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4" name="object 83"/>
          <p:cNvSpPr>
            <a:spLocks/>
          </p:cNvSpPr>
          <p:nvPr/>
        </p:nvSpPr>
        <p:spPr bwMode="auto">
          <a:xfrm>
            <a:off x="78676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5" name="object 84"/>
          <p:cNvSpPr>
            <a:spLocks/>
          </p:cNvSpPr>
          <p:nvPr/>
        </p:nvSpPr>
        <p:spPr bwMode="auto">
          <a:xfrm>
            <a:off x="7815263" y="547688"/>
            <a:ext cx="7937" cy="9525"/>
          </a:xfrm>
          <a:custGeom>
            <a:avLst/>
            <a:gdLst>
              <a:gd name="T0" fmla="*/ 0 w 6984"/>
              <a:gd name="T1" fmla="*/ 64579 h 8890"/>
              <a:gd name="T2" fmla="*/ 1009866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6" name="object 85"/>
          <p:cNvSpPr>
            <a:spLocks/>
          </p:cNvSpPr>
          <p:nvPr/>
        </p:nvSpPr>
        <p:spPr bwMode="auto">
          <a:xfrm>
            <a:off x="7815263" y="631825"/>
            <a:ext cx="7937" cy="9525"/>
          </a:xfrm>
          <a:custGeom>
            <a:avLst/>
            <a:gdLst>
              <a:gd name="T0" fmla="*/ 0 w 6984"/>
              <a:gd name="T1" fmla="*/ 64579 h 8890"/>
              <a:gd name="T2" fmla="*/ 1009866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7" name="object 86"/>
          <p:cNvSpPr>
            <a:spLocks/>
          </p:cNvSpPr>
          <p:nvPr/>
        </p:nvSpPr>
        <p:spPr bwMode="auto">
          <a:xfrm>
            <a:off x="7815263" y="463550"/>
            <a:ext cx="7937" cy="9525"/>
          </a:xfrm>
          <a:custGeom>
            <a:avLst/>
            <a:gdLst>
              <a:gd name="T0" fmla="*/ 0 w 6984"/>
              <a:gd name="T1" fmla="*/ 64579 h 8890"/>
              <a:gd name="T2" fmla="*/ 1009866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8" name="object 87"/>
          <p:cNvSpPr>
            <a:spLocks/>
          </p:cNvSpPr>
          <p:nvPr/>
        </p:nvSpPr>
        <p:spPr bwMode="auto">
          <a:xfrm>
            <a:off x="7870825" y="547688"/>
            <a:ext cx="6350" cy="9525"/>
          </a:xfrm>
          <a:custGeom>
            <a:avLst/>
            <a:gdLst>
              <a:gd name="T0" fmla="*/ 0 w 6984"/>
              <a:gd name="T1" fmla="*/ 64579 h 8890"/>
              <a:gd name="T2" fmla="*/ 16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49" name="object 88"/>
          <p:cNvSpPr>
            <a:spLocks/>
          </p:cNvSpPr>
          <p:nvPr/>
        </p:nvSpPr>
        <p:spPr bwMode="auto">
          <a:xfrm>
            <a:off x="7870825" y="631825"/>
            <a:ext cx="6350" cy="9525"/>
          </a:xfrm>
          <a:custGeom>
            <a:avLst/>
            <a:gdLst>
              <a:gd name="T0" fmla="*/ 0 w 6984"/>
              <a:gd name="T1" fmla="*/ 64579 h 8890"/>
              <a:gd name="T2" fmla="*/ 16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0" name="object 89"/>
          <p:cNvSpPr>
            <a:spLocks/>
          </p:cNvSpPr>
          <p:nvPr/>
        </p:nvSpPr>
        <p:spPr bwMode="auto">
          <a:xfrm>
            <a:off x="7870825" y="463550"/>
            <a:ext cx="6350" cy="9525"/>
          </a:xfrm>
          <a:custGeom>
            <a:avLst/>
            <a:gdLst>
              <a:gd name="T0" fmla="*/ 0 w 6984"/>
              <a:gd name="T1" fmla="*/ 64579 h 8890"/>
              <a:gd name="T2" fmla="*/ 16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1" name="object 90"/>
          <p:cNvSpPr>
            <a:spLocks/>
          </p:cNvSpPr>
          <p:nvPr/>
        </p:nvSpPr>
        <p:spPr bwMode="auto">
          <a:xfrm>
            <a:off x="87376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2" name="object 91"/>
          <p:cNvSpPr>
            <a:spLocks/>
          </p:cNvSpPr>
          <p:nvPr/>
        </p:nvSpPr>
        <p:spPr bwMode="auto">
          <a:xfrm>
            <a:off x="8721725" y="455613"/>
            <a:ext cx="6350" cy="22225"/>
          </a:xfrm>
          <a:custGeom>
            <a:avLst/>
            <a:gdLst>
              <a:gd name="T0" fmla="*/ 0 w 6984"/>
              <a:gd name="T1" fmla="*/ 101678 h 20954"/>
              <a:gd name="T2" fmla="*/ 168 w 6984"/>
              <a:gd name="T3" fmla="*/ 10167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3" name="object 92"/>
          <p:cNvSpPr>
            <a:spLocks/>
          </p:cNvSpPr>
          <p:nvPr/>
        </p:nvSpPr>
        <p:spPr bwMode="auto">
          <a:xfrm>
            <a:off x="8721725" y="623888"/>
            <a:ext cx="6350" cy="20637"/>
          </a:xfrm>
          <a:custGeom>
            <a:avLst/>
            <a:gdLst>
              <a:gd name="T0" fmla="*/ 0 w 6984"/>
              <a:gd name="T1" fmla="*/ 5648 h 20954"/>
              <a:gd name="T2" fmla="*/ 16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4" name="object 93"/>
          <p:cNvSpPr>
            <a:spLocks/>
          </p:cNvSpPr>
          <p:nvPr/>
        </p:nvSpPr>
        <p:spPr bwMode="auto">
          <a:xfrm>
            <a:off x="8721725" y="538163"/>
            <a:ext cx="6350" cy="20637"/>
          </a:xfrm>
          <a:custGeom>
            <a:avLst/>
            <a:gdLst>
              <a:gd name="T0" fmla="*/ 0 w 6984"/>
              <a:gd name="T1" fmla="*/ 5648 h 20954"/>
              <a:gd name="T2" fmla="*/ 16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5" name="object 94"/>
          <p:cNvSpPr>
            <a:spLocks/>
          </p:cNvSpPr>
          <p:nvPr/>
        </p:nvSpPr>
        <p:spPr bwMode="auto">
          <a:xfrm>
            <a:off x="8748713" y="627063"/>
            <a:ext cx="3175" cy="14287"/>
          </a:xfrm>
          <a:custGeom>
            <a:avLst/>
            <a:gdLst>
              <a:gd name="T0" fmla="*/ 0 w 4445"/>
              <a:gd name="T1" fmla="*/ 94227 h 13334"/>
              <a:gd name="T2" fmla="*/ 1 w 4445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6" name="object 95"/>
          <p:cNvSpPr>
            <a:spLocks/>
          </p:cNvSpPr>
          <p:nvPr/>
        </p:nvSpPr>
        <p:spPr bwMode="auto">
          <a:xfrm>
            <a:off x="8748713" y="460375"/>
            <a:ext cx="3175" cy="12700"/>
          </a:xfrm>
          <a:custGeom>
            <a:avLst/>
            <a:gdLst>
              <a:gd name="T0" fmla="*/ 0 w 4445"/>
              <a:gd name="T1" fmla="*/ 954 h 13334"/>
              <a:gd name="T2" fmla="*/ 1 w 4445"/>
              <a:gd name="T3" fmla="*/ 954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7" name="object 96"/>
          <p:cNvSpPr>
            <a:spLocks/>
          </p:cNvSpPr>
          <p:nvPr/>
        </p:nvSpPr>
        <p:spPr bwMode="auto">
          <a:xfrm>
            <a:off x="8748713" y="541338"/>
            <a:ext cx="3175" cy="14287"/>
          </a:xfrm>
          <a:custGeom>
            <a:avLst/>
            <a:gdLst>
              <a:gd name="T0" fmla="*/ 0 w 4445"/>
              <a:gd name="T1" fmla="*/ 94327 h 13334"/>
              <a:gd name="T2" fmla="*/ 1 w 4445"/>
              <a:gd name="T3" fmla="*/ 943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8" name="object 97"/>
          <p:cNvSpPr>
            <a:spLocks/>
          </p:cNvSpPr>
          <p:nvPr/>
        </p:nvSpPr>
        <p:spPr bwMode="auto">
          <a:xfrm>
            <a:off x="8731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59" name="object 98"/>
          <p:cNvSpPr>
            <a:spLocks/>
          </p:cNvSpPr>
          <p:nvPr/>
        </p:nvSpPr>
        <p:spPr bwMode="auto">
          <a:xfrm>
            <a:off x="87455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0" name="object 99"/>
          <p:cNvSpPr>
            <a:spLocks/>
          </p:cNvSpPr>
          <p:nvPr/>
        </p:nvSpPr>
        <p:spPr bwMode="auto">
          <a:xfrm>
            <a:off x="8721725" y="549275"/>
            <a:ext cx="6350" cy="7938"/>
          </a:xfrm>
          <a:custGeom>
            <a:avLst/>
            <a:gdLst>
              <a:gd name="T0" fmla="*/ 0 w 6984"/>
              <a:gd name="T1" fmla="*/ 53 h 8890"/>
              <a:gd name="T2" fmla="*/ 168 w 6984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1" name="object 100"/>
          <p:cNvSpPr>
            <a:spLocks/>
          </p:cNvSpPr>
          <p:nvPr/>
        </p:nvSpPr>
        <p:spPr bwMode="auto">
          <a:xfrm>
            <a:off x="8721725" y="631825"/>
            <a:ext cx="6350" cy="9525"/>
          </a:xfrm>
          <a:custGeom>
            <a:avLst/>
            <a:gdLst>
              <a:gd name="T0" fmla="*/ 0 w 6984"/>
              <a:gd name="T1" fmla="*/ 64579 h 8890"/>
              <a:gd name="T2" fmla="*/ 16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2" name="object 101"/>
          <p:cNvSpPr>
            <a:spLocks/>
          </p:cNvSpPr>
          <p:nvPr/>
        </p:nvSpPr>
        <p:spPr bwMode="auto">
          <a:xfrm>
            <a:off x="8721725" y="463550"/>
            <a:ext cx="6350" cy="9525"/>
          </a:xfrm>
          <a:custGeom>
            <a:avLst/>
            <a:gdLst>
              <a:gd name="T0" fmla="*/ 0 w 6984"/>
              <a:gd name="T1" fmla="*/ 64579 h 8890"/>
              <a:gd name="T2" fmla="*/ 16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3" name="object 102"/>
          <p:cNvSpPr>
            <a:spLocks/>
          </p:cNvSpPr>
          <p:nvPr/>
        </p:nvSpPr>
        <p:spPr bwMode="auto">
          <a:xfrm>
            <a:off x="7326313" y="611188"/>
            <a:ext cx="7937" cy="1587"/>
          </a:xfrm>
          <a:custGeom>
            <a:avLst/>
            <a:gdLst>
              <a:gd name="T0" fmla="*/ 0 w 8890"/>
              <a:gd name="T1" fmla="*/ 2147483646 h 634"/>
              <a:gd name="T2" fmla="*/ 103 w 889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4" name="object 103"/>
          <p:cNvSpPr>
            <a:spLocks/>
          </p:cNvSpPr>
          <p:nvPr/>
        </p:nvSpPr>
        <p:spPr bwMode="auto">
          <a:xfrm>
            <a:off x="7326313" y="579438"/>
            <a:ext cx="7937" cy="33337"/>
          </a:xfrm>
          <a:custGeom>
            <a:avLst/>
            <a:gdLst>
              <a:gd name="T0" fmla="*/ 0 w 8890"/>
              <a:gd name="T1" fmla="*/ 23697 h 33020"/>
              <a:gd name="T2" fmla="*/ 103 w 8890"/>
              <a:gd name="T3" fmla="*/ 23697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5" name="object 104"/>
          <p:cNvSpPr>
            <a:spLocks/>
          </p:cNvSpPr>
          <p:nvPr/>
        </p:nvSpPr>
        <p:spPr bwMode="auto">
          <a:xfrm>
            <a:off x="7326313" y="555625"/>
            <a:ext cx="7937" cy="23813"/>
          </a:xfrm>
          <a:custGeom>
            <a:avLst/>
            <a:gdLst>
              <a:gd name="T0" fmla="*/ 0 w 8890"/>
              <a:gd name="T1" fmla="*/ 7206 h 24129"/>
              <a:gd name="T2" fmla="*/ 103 w 8890"/>
              <a:gd name="T3" fmla="*/ 7206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6" name="object 105"/>
          <p:cNvSpPr>
            <a:spLocks/>
          </p:cNvSpPr>
          <p:nvPr/>
        </p:nvSpPr>
        <p:spPr bwMode="auto">
          <a:xfrm>
            <a:off x="7326313" y="487363"/>
            <a:ext cx="7937" cy="55562"/>
          </a:xfrm>
          <a:custGeom>
            <a:avLst/>
            <a:gdLst>
              <a:gd name="T0" fmla="*/ 52 w 8890"/>
              <a:gd name="T1" fmla="*/ 0 h 54609"/>
              <a:gd name="T2" fmla="*/ 52 w 8890"/>
              <a:gd name="T3" fmla="*/ 106354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7" name="object 106"/>
          <p:cNvSpPr>
            <a:spLocks/>
          </p:cNvSpPr>
          <p:nvPr/>
        </p:nvSpPr>
        <p:spPr bwMode="auto">
          <a:xfrm>
            <a:off x="731678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8" name="object 107"/>
          <p:cNvSpPr>
            <a:spLocks/>
          </p:cNvSpPr>
          <p:nvPr/>
        </p:nvSpPr>
        <p:spPr bwMode="auto">
          <a:xfrm>
            <a:off x="7299325" y="455613"/>
            <a:ext cx="7938" cy="22225"/>
          </a:xfrm>
          <a:custGeom>
            <a:avLst/>
            <a:gdLst>
              <a:gd name="T0" fmla="*/ 0 w 6984"/>
              <a:gd name="T1" fmla="*/ 101770 h 20954"/>
              <a:gd name="T2" fmla="*/ 1015058 w 6984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69" name="object 108"/>
          <p:cNvSpPr>
            <a:spLocks/>
          </p:cNvSpPr>
          <p:nvPr/>
        </p:nvSpPr>
        <p:spPr bwMode="auto">
          <a:xfrm>
            <a:off x="7299325" y="623888"/>
            <a:ext cx="7938" cy="20637"/>
          </a:xfrm>
          <a:custGeom>
            <a:avLst/>
            <a:gdLst>
              <a:gd name="T0" fmla="*/ 0 w 6984"/>
              <a:gd name="T1" fmla="*/ 5648 h 20954"/>
              <a:gd name="T2" fmla="*/ 101505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0" name="object 109"/>
          <p:cNvSpPr>
            <a:spLocks/>
          </p:cNvSpPr>
          <p:nvPr/>
        </p:nvSpPr>
        <p:spPr bwMode="auto">
          <a:xfrm>
            <a:off x="7353300" y="455613"/>
            <a:ext cx="7938" cy="22225"/>
          </a:xfrm>
          <a:custGeom>
            <a:avLst/>
            <a:gdLst>
              <a:gd name="T0" fmla="*/ 0 w 6984"/>
              <a:gd name="T1" fmla="*/ 101770 h 20954"/>
              <a:gd name="T2" fmla="*/ 1015058 w 6984"/>
              <a:gd name="T3" fmla="*/ 101770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1" name="object 110"/>
          <p:cNvSpPr>
            <a:spLocks/>
          </p:cNvSpPr>
          <p:nvPr/>
        </p:nvSpPr>
        <p:spPr bwMode="auto">
          <a:xfrm>
            <a:off x="7299325" y="538163"/>
            <a:ext cx="7938" cy="20637"/>
          </a:xfrm>
          <a:custGeom>
            <a:avLst/>
            <a:gdLst>
              <a:gd name="T0" fmla="*/ 0 w 6984"/>
              <a:gd name="T1" fmla="*/ 5645 h 20954"/>
              <a:gd name="T2" fmla="*/ 1015058 w 6984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2" name="object 111"/>
          <p:cNvSpPr>
            <a:spLocks/>
          </p:cNvSpPr>
          <p:nvPr/>
        </p:nvSpPr>
        <p:spPr bwMode="auto">
          <a:xfrm>
            <a:off x="7353300" y="538163"/>
            <a:ext cx="7938" cy="20637"/>
          </a:xfrm>
          <a:custGeom>
            <a:avLst/>
            <a:gdLst>
              <a:gd name="T0" fmla="*/ 0 w 6984"/>
              <a:gd name="T1" fmla="*/ 5645 h 20954"/>
              <a:gd name="T2" fmla="*/ 1015058 w 6984"/>
              <a:gd name="T3" fmla="*/ 564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3" name="object 112"/>
          <p:cNvSpPr>
            <a:spLocks/>
          </p:cNvSpPr>
          <p:nvPr/>
        </p:nvSpPr>
        <p:spPr bwMode="auto">
          <a:xfrm>
            <a:off x="7353300" y="623888"/>
            <a:ext cx="7938" cy="20637"/>
          </a:xfrm>
          <a:custGeom>
            <a:avLst/>
            <a:gdLst>
              <a:gd name="T0" fmla="*/ 0 w 6984"/>
              <a:gd name="T1" fmla="*/ 5648 h 20954"/>
              <a:gd name="T2" fmla="*/ 1015058 w 6984"/>
              <a:gd name="T3" fmla="*/ 5648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4" name="object 113"/>
          <p:cNvSpPr>
            <a:spLocks/>
          </p:cNvSpPr>
          <p:nvPr/>
        </p:nvSpPr>
        <p:spPr bwMode="auto">
          <a:xfrm>
            <a:off x="7326313" y="627063"/>
            <a:ext cx="7937" cy="14287"/>
          </a:xfrm>
          <a:custGeom>
            <a:avLst/>
            <a:gdLst>
              <a:gd name="T0" fmla="*/ 0 w 8890"/>
              <a:gd name="T1" fmla="*/ 94227 h 13334"/>
              <a:gd name="T2" fmla="*/ 103 w 8890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5" name="object 114"/>
          <p:cNvSpPr>
            <a:spLocks/>
          </p:cNvSpPr>
          <p:nvPr/>
        </p:nvSpPr>
        <p:spPr bwMode="auto">
          <a:xfrm>
            <a:off x="7326313" y="460375"/>
            <a:ext cx="7937" cy="12700"/>
          </a:xfrm>
          <a:custGeom>
            <a:avLst/>
            <a:gdLst>
              <a:gd name="T0" fmla="*/ 0 w 8890"/>
              <a:gd name="T1" fmla="*/ 954 h 13334"/>
              <a:gd name="T2" fmla="*/ 103 w 8890"/>
              <a:gd name="T3" fmla="*/ 954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6" name="object 115"/>
          <p:cNvSpPr>
            <a:spLocks/>
          </p:cNvSpPr>
          <p:nvPr/>
        </p:nvSpPr>
        <p:spPr bwMode="auto">
          <a:xfrm>
            <a:off x="7326313" y="541338"/>
            <a:ext cx="7937" cy="14287"/>
          </a:xfrm>
          <a:custGeom>
            <a:avLst/>
            <a:gdLst>
              <a:gd name="T0" fmla="*/ 0 w 8890"/>
              <a:gd name="T1" fmla="*/ 94227 h 13334"/>
              <a:gd name="T2" fmla="*/ 103 w 8890"/>
              <a:gd name="T3" fmla="*/ 942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7" name="object 116"/>
          <p:cNvSpPr>
            <a:spLocks/>
          </p:cNvSpPr>
          <p:nvPr/>
        </p:nvSpPr>
        <p:spPr bwMode="auto">
          <a:xfrm>
            <a:off x="7308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8" name="object 117"/>
          <p:cNvSpPr>
            <a:spLocks/>
          </p:cNvSpPr>
          <p:nvPr/>
        </p:nvSpPr>
        <p:spPr bwMode="auto">
          <a:xfrm>
            <a:off x="73231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79" name="object 118"/>
          <p:cNvSpPr>
            <a:spLocks/>
          </p:cNvSpPr>
          <p:nvPr/>
        </p:nvSpPr>
        <p:spPr bwMode="auto">
          <a:xfrm>
            <a:off x="73437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0" name="object 119"/>
          <p:cNvSpPr>
            <a:spLocks/>
          </p:cNvSpPr>
          <p:nvPr/>
        </p:nvSpPr>
        <p:spPr bwMode="auto">
          <a:xfrm>
            <a:off x="73374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1" name="object 120"/>
          <p:cNvSpPr>
            <a:spLocks/>
          </p:cNvSpPr>
          <p:nvPr/>
        </p:nvSpPr>
        <p:spPr bwMode="auto">
          <a:xfrm>
            <a:off x="73517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2" name="object 121"/>
          <p:cNvSpPr>
            <a:spLocks/>
          </p:cNvSpPr>
          <p:nvPr/>
        </p:nvSpPr>
        <p:spPr bwMode="auto">
          <a:xfrm>
            <a:off x="7299325" y="549275"/>
            <a:ext cx="7938" cy="7938"/>
          </a:xfrm>
          <a:custGeom>
            <a:avLst/>
            <a:gdLst>
              <a:gd name="T0" fmla="*/ 0 w 6984"/>
              <a:gd name="T1" fmla="*/ 53 h 8890"/>
              <a:gd name="T2" fmla="*/ 1015058 w 6984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3" name="object 122"/>
          <p:cNvSpPr>
            <a:spLocks/>
          </p:cNvSpPr>
          <p:nvPr/>
        </p:nvSpPr>
        <p:spPr bwMode="auto">
          <a:xfrm>
            <a:off x="7299325" y="631825"/>
            <a:ext cx="7938" cy="9525"/>
          </a:xfrm>
          <a:custGeom>
            <a:avLst/>
            <a:gdLst>
              <a:gd name="T0" fmla="*/ 0 w 6984"/>
              <a:gd name="T1" fmla="*/ 64579 h 8890"/>
              <a:gd name="T2" fmla="*/ 101505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4" name="object 123"/>
          <p:cNvSpPr>
            <a:spLocks/>
          </p:cNvSpPr>
          <p:nvPr/>
        </p:nvSpPr>
        <p:spPr bwMode="auto">
          <a:xfrm>
            <a:off x="7299325" y="463550"/>
            <a:ext cx="7938" cy="9525"/>
          </a:xfrm>
          <a:custGeom>
            <a:avLst/>
            <a:gdLst>
              <a:gd name="T0" fmla="*/ 0 w 6984"/>
              <a:gd name="T1" fmla="*/ 64579 h 8890"/>
              <a:gd name="T2" fmla="*/ 101505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5" name="object 124"/>
          <p:cNvSpPr>
            <a:spLocks/>
          </p:cNvSpPr>
          <p:nvPr/>
        </p:nvSpPr>
        <p:spPr bwMode="auto">
          <a:xfrm>
            <a:off x="7353300" y="549275"/>
            <a:ext cx="7938" cy="7938"/>
          </a:xfrm>
          <a:custGeom>
            <a:avLst/>
            <a:gdLst>
              <a:gd name="T0" fmla="*/ 0 w 6984"/>
              <a:gd name="T1" fmla="*/ 53 h 8890"/>
              <a:gd name="T2" fmla="*/ 1015058 w 6984"/>
              <a:gd name="T3" fmla="*/ 53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6" name="object 125"/>
          <p:cNvSpPr>
            <a:spLocks/>
          </p:cNvSpPr>
          <p:nvPr/>
        </p:nvSpPr>
        <p:spPr bwMode="auto">
          <a:xfrm>
            <a:off x="7353300" y="631825"/>
            <a:ext cx="7938" cy="9525"/>
          </a:xfrm>
          <a:custGeom>
            <a:avLst/>
            <a:gdLst>
              <a:gd name="T0" fmla="*/ 0 w 6984"/>
              <a:gd name="T1" fmla="*/ 64579 h 8890"/>
              <a:gd name="T2" fmla="*/ 101505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7" name="object 126"/>
          <p:cNvSpPr>
            <a:spLocks/>
          </p:cNvSpPr>
          <p:nvPr/>
        </p:nvSpPr>
        <p:spPr bwMode="auto">
          <a:xfrm>
            <a:off x="7353300" y="463550"/>
            <a:ext cx="7938" cy="9525"/>
          </a:xfrm>
          <a:custGeom>
            <a:avLst/>
            <a:gdLst>
              <a:gd name="T0" fmla="*/ 0 w 6984"/>
              <a:gd name="T1" fmla="*/ 64579 h 8890"/>
              <a:gd name="T2" fmla="*/ 1015058 w 6984"/>
              <a:gd name="T3" fmla="*/ 64579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8" name="object 127"/>
          <p:cNvSpPr>
            <a:spLocks/>
          </p:cNvSpPr>
          <p:nvPr/>
        </p:nvSpPr>
        <p:spPr bwMode="auto">
          <a:xfrm>
            <a:off x="7593013" y="227013"/>
            <a:ext cx="17462" cy="84137"/>
          </a:xfrm>
          <a:custGeom>
            <a:avLst/>
            <a:gdLst>
              <a:gd name="T0" fmla="*/ 7346 w 17779"/>
              <a:gd name="T1" fmla="*/ 0 h 83820"/>
              <a:gd name="T2" fmla="*/ 1261 w 17779"/>
              <a:gd name="T3" fmla="*/ 0 h 83820"/>
              <a:gd name="T4" fmla="*/ 0 w 17779"/>
              <a:gd name="T5" fmla="*/ 2944 h 83820"/>
              <a:gd name="T6" fmla="*/ 0 w 17779"/>
              <a:gd name="T7" fmla="*/ 93627 h 83820"/>
              <a:gd name="T8" fmla="*/ 1261 w 17779"/>
              <a:gd name="T9" fmla="*/ 96569 h 83820"/>
              <a:gd name="T10" fmla="*/ 7346 w 17779"/>
              <a:gd name="T11" fmla="*/ 96569 h 83820"/>
              <a:gd name="T12" fmla="*/ 8607 w 17779"/>
              <a:gd name="T13" fmla="*/ 93627 h 83820"/>
              <a:gd name="T14" fmla="*/ 8607 w 17779"/>
              <a:gd name="T15" fmla="*/ 2944 h 83820"/>
              <a:gd name="T16" fmla="*/ 7346 w 17779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79" h="83820">
                <a:moveTo>
                  <a:pt x="14820" y="0"/>
                </a:moveTo>
                <a:lnTo>
                  <a:pt x="2540" y="0"/>
                </a:lnTo>
                <a:lnTo>
                  <a:pt x="0" y="2539"/>
                </a:lnTo>
                <a:lnTo>
                  <a:pt x="0" y="80810"/>
                </a:lnTo>
                <a:lnTo>
                  <a:pt x="2540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89" name="object 128"/>
          <p:cNvSpPr>
            <a:spLocks/>
          </p:cNvSpPr>
          <p:nvPr/>
        </p:nvSpPr>
        <p:spPr bwMode="auto">
          <a:xfrm>
            <a:off x="7542213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29891 w 117475"/>
              <a:gd name="T5" fmla="*/ 13 h 16510"/>
              <a:gd name="T6" fmla="*/ 17282 w 117475"/>
              <a:gd name="T7" fmla="*/ 620 h 16510"/>
              <a:gd name="T8" fmla="*/ 6426 w 117475"/>
              <a:gd name="T9" fmla="*/ 2144 h 16510"/>
              <a:gd name="T10" fmla="*/ 0 w 117475"/>
              <a:gd name="T11" fmla="*/ 3444 h 16510"/>
              <a:gd name="T12" fmla="*/ 117347 w 117475"/>
              <a:gd name="T13" fmla="*/ 3444 h 16510"/>
              <a:gd name="T14" fmla="*/ 109718 w 117475"/>
              <a:gd name="T15" fmla="*/ 1910 h 16510"/>
              <a:gd name="T16" fmla="*/ 98584 w 117475"/>
              <a:gd name="T17" fmla="*/ 493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29891" y="35"/>
                </a:lnTo>
                <a:lnTo>
                  <a:pt x="17282" y="2860"/>
                </a:lnTo>
                <a:lnTo>
                  <a:pt x="6426" y="9893"/>
                </a:lnTo>
                <a:lnTo>
                  <a:pt x="0" y="15900"/>
                </a:lnTo>
                <a:lnTo>
                  <a:pt x="117347" y="15900"/>
                </a:lnTo>
                <a:lnTo>
                  <a:pt x="109718" y="8815"/>
                </a:lnTo>
                <a:lnTo>
                  <a:pt x="98584" y="2276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0" name="object 129"/>
          <p:cNvSpPr>
            <a:spLocks/>
          </p:cNvSpPr>
          <p:nvPr/>
        </p:nvSpPr>
        <p:spPr bwMode="auto">
          <a:xfrm>
            <a:off x="7540625" y="411163"/>
            <a:ext cx="123825" cy="144462"/>
          </a:xfrm>
          <a:custGeom>
            <a:avLst/>
            <a:gdLst>
              <a:gd name="T0" fmla="*/ 101677 w 124459"/>
              <a:gd name="T1" fmla="*/ 0 h 145415"/>
              <a:gd name="T2" fmla="*/ 0 w 124459"/>
              <a:gd name="T3" fmla="*/ 0 h 145415"/>
              <a:gd name="T4" fmla="*/ 0 w 124459"/>
              <a:gd name="T5" fmla="*/ 112052 h 145415"/>
              <a:gd name="T6" fmla="*/ 68633 w 124459"/>
              <a:gd name="T7" fmla="*/ 110931 h 145415"/>
              <a:gd name="T8" fmla="*/ 95505 w 124459"/>
              <a:gd name="T9" fmla="*/ 92377 h 145415"/>
              <a:gd name="T10" fmla="*/ 101677 w 124459"/>
              <a:gd name="T11" fmla="*/ 71436 h 145415"/>
              <a:gd name="T12" fmla="*/ 101677 w 124459"/>
              <a:gd name="T13" fmla="*/ 0 h 145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459" h="145415">
                <a:moveTo>
                  <a:pt x="124091" y="0"/>
                </a:moveTo>
                <a:lnTo>
                  <a:pt x="0" y="0"/>
                </a:lnTo>
                <a:lnTo>
                  <a:pt x="0" y="144805"/>
                </a:lnTo>
                <a:lnTo>
                  <a:pt x="83756" y="143356"/>
                </a:lnTo>
                <a:lnTo>
                  <a:pt x="116557" y="119378"/>
                </a:lnTo>
                <a:lnTo>
                  <a:pt x="124091" y="92316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1" name="object 130"/>
          <p:cNvSpPr>
            <a:spLocks/>
          </p:cNvSpPr>
          <p:nvPr/>
        </p:nvSpPr>
        <p:spPr bwMode="auto">
          <a:xfrm>
            <a:off x="7626350" y="438150"/>
            <a:ext cx="38100" cy="109538"/>
          </a:xfrm>
          <a:custGeom>
            <a:avLst/>
            <a:gdLst>
              <a:gd name="T0" fmla="*/ 38071 w 38100"/>
              <a:gd name="T1" fmla="*/ 0 h 109220"/>
              <a:gd name="T2" fmla="*/ 6321 w 38100"/>
              <a:gd name="T3" fmla="*/ 0 h 109220"/>
              <a:gd name="T4" fmla="*/ 6321 w 38100"/>
              <a:gd name="T5" fmla="*/ 93996 h 109220"/>
              <a:gd name="T6" fmla="*/ 4672 w 38100"/>
              <a:gd name="T7" fmla="*/ 108658 h 109220"/>
              <a:gd name="T8" fmla="*/ 0 w 38100"/>
              <a:gd name="T9" fmla="*/ 121971 h 109220"/>
              <a:gd name="T10" fmla="*/ 11923 w 38100"/>
              <a:gd name="T11" fmla="*/ 120126 h 109220"/>
              <a:gd name="T12" fmla="*/ 22553 w 38100"/>
              <a:gd name="T13" fmla="*/ 112809 h 109220"/>
              <a:gd name="T14" fmla="*/ 31024 w 38100"/>
              <a:gd name="T15" fmla="*/ 101135 h 109220"/>
              <a:gd name="T16" fmla="*/ 36469 w 38100"/>
              <a:gd name="T17" fmla="*/ 86207 h 109220"/>
              <a:gd name="T18" fmla="*/ 38071 w 38100"/>
              <a:gd name="T19" fmla="*/ 54394 h 109220"/>
              <a:gd name="T20" fmla="*/ 38071 w 38100"/>
              <a:gd name="T21" fmla="*/ 0 h 1092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100" h="109220">
                <a:moveTo>
                  <a:pt x="38071" y="0"/>
                </a:moveTo>
                <a:lnTo>
                  <a:pt x="6321" y="0"/>
                </a:lnTo>
                <a:lnTo>
                  <a:pt x="6321" y="83921"/>
                </a:lnTo>
                <a:lnTo>
                  <a:pt x="4672" y="97011"/>
                </a:lnTo>
                <a:lnTo>
                  <a:pt x="0" y="108897"/>
                </a:lnTo>
                <a:lnTo>
                  <a:pt x="11923" y="107246"/>
                </a:lnTo>
                <a:lnTo>
                  <a:pt x="22553" y="100715"/>
                </a:lnTo>
                <a:lnTo>
                  <a:pt x="31024" y="90293"/>
                </a:lnTo>
                <a:lnTo>
                  <a:pt x="36469" y="76966"/>
                </a:lnTo>
                <a:lnTo>
                  <a:pt x="38071" y="48564"/>
                </a:lnTo>
                <a:lnTo>
                  <a:pt x="38071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2" name="object 131"/>
          <p:cNvSpPr>
            <a:spLocks/>
          </p:cNvSpPr>
          <p:nvPr/>
        </p:nvSpPr>
        <p:spPr bwMode="auto">
          <a:xfrm>
            <a:off x="7540625" y="411163"/>
            <a:ext cx="92075" cy="165100"/>
          </a:xfrm>
          <a:custGeom>
            <a:avLst/>
            <a:gdLst>
              <a:gd name="T0" fmla="*/ 70656 w 92709"/>
              <a:gd name="T1" fmla="*/ 0 h 165100"/>
              <a:gd name="T2" fmla="*/ 0 w 92709"/>
              <a:gd name="T3" fmla="*/ 0 h 165100"/>
              <a:gd name="T4" fmla="*/ 0 w 92709"/>
              <a:gd name="T5" fmla="*/ 164744 h 165100"/>
              <a:gd name="T6" fmla="*/ 39817 w 92709"/>
              <a:gd name="T7" fmla="*/ 163285 h 165100"/>
              <a:gd name="T8" fmla="*/ 64899 w 92709"/>
              <a:gd name="T9" fmla="*/ 139280 h 165100"/>
              <a:gd name="T10" fmla="*/ 70656 w 92709"/>
              <a:gd name="T11" fmla="*/ 112204 h 165100"/>
              <a:gd name="T12" fmla="*/ 70656 w 92709"/>
              <a:gd name="T13" fmla="*/ 0 h 165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09" h="165100">
                <a:moveTo>
                  <a:pt x="92341" y="0"/>
                </a:moveTo>
                <a:lnTo>
                  <a:pt x="0" y="0"/>
                </a:lnTo>
                <a:lnTo>
                  <a:pt x="0" y="164744"/>
                </a:lnTo>
                <a:lnTo>
                  <a:pt x="52039" y="163285"/>
                </a:lnTo>
                <a:lnTo>
                  <a:pt x="84814" y="139280"/>
                </a:lnTo>
                <a:lnTo>
                  <a:pt x="92341" y="11220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3" name="object 132"/>
          <p:cNvSpPr>
            <a:spLocks/>
          </p:cNvSpPr>
          <p:nvPr/>
        </p:nvSpPr>
        <p:spPr bwMode="auto">
          <a:xfrm>
            <a:off x="7540625" y="415925"/>
            <a:ext cx="123825" cy="0"/>
          </a:xfrm>
          <a:custGeom>
            <a:avLst/>
            <a:gdLst>
              <a:gd name="T0" fmla="*/ 0 w 124459"/>
              <a:gd name="T1" fmla="*/ 101677 w 1244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59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4" name="object 133"/>
          <p:cNvSpPr>
            <a:spLocks/>
          </p:cNvSpPr>
          <p:nvPr/>
        </p:nvSpPr>
        <p:spPr bwMode="auto">
          <a:xfrm>
            <a:off x="7497763" y="409575"/>
            <a:ext cx="209550" cy="0"/>
          </a:xfrm>
          <a:custGeom>
            <a:avLst/>
            <a:gdLst>
              <a:gd name="T0" fmla="*/ 0 w 208915"/>
              <a:gd name="T1" fmla="*/ 234883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5" name="object 134"/>
          <p:cNvSpPr>
            <a:spLocks/>
          </p:cNvSpPr>
          <p:nvPr/>
        </p:nvSpPr>
        <p:spPr bwMode="auto">
          <a:xfrm>
            <a:off x="7497763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6" name="object 135"/>
          <p:cNvSpPr>
            <a:spLocks/>
          </p:cNvSpPr>
          <p:nvPr/>
        </p:nvSpPr>
        <p:spPr bwMode="auto">
          <a:xfrm>
            <a:off x="7497763" y="392113"/>
            <a:ext cx="207962" cy="0"/>
          </a:xfrm>
          <a:custGeom>
            <a:avLst/>
            <a:gdLst>
              <a:gd name="T0" fmla="*/ 0 w 208279"/>
              <a:gd name="T1" fmla="*/ 195926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7" name="object 136"/>
          <p:cNvSpPr>
            <a:spLocks/>
          </p:cNvSpPr>
          <p:nvPr/>
        </p:nvSpPr>
        <p:spPr bwMode="auto">
          <a:xfrm>
            <a:off x="7508875" y="385763"/>
            <a:ext cx="20638" cy="6350"/>
          </a:xfrm>
          <a:custGeom>
            <a:avLst/>
            <a:gdLst>
              <a:gd name="T0" fmla="*/ 0 w 20954"/>
              <a:gd name="T1" fmla="*/ 83 h 6985"/>
              <a:gd name="T2" fmla="*/ 11297 w 20954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8" name="object 137"/>
          <p:cNvSpPr>
            <a:spLocks/>
          </p:cNvSpPr>
          <p:nvPr/>
        </p:nvSpPr>
        <p:spPr bwMode="auto">
          <a:xfrm>
            <a:off x="7675563" y="385763"/>
            <a:ext cx="22225" cy="6350"/>
          </a:xfrm>
          <a:custGeom>
            <a:avLst/>
            <a:gdLst>
              <a:gd name="T0" fmla="*/ 0 w 20954"/>
              <a:gd name="T1" fmla="*/ 83 h 6985"/>
              <a:gd name="T2" fmla="*/ 203140 w 20954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399" name="object 138"/>
          <p:cNvSpPr>
            <a:spLocks/>
          </p:cNvSpPr>
          <p:nvPr/>
        </p:nvSpPr>
        <p:spPr bwMode="auto">
          <a:xfrm>
            <a:off x="7508875" y="438150"/>
            <a:ext cx="20638" cy="7938"/>
          </a:xfrm>
          <a:custGeom>
            <a:avLst/>
            <a:gdLst>
              <a:gd name="T0" fmla="*/ 0 w 20954"/>
              <a:gd name="T1" fmla="*/ 503720 h 6984"/>
              <a:gd name="T2" fmla="*/ 11297 w 20954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0" name="object 139"/>
          <p:cNvSpPr>
            <a:spLocks/>
          </p:cNvSpPr>
          <p:nvPr/>
        </p:nvSpPr>
        <p:spPr bwMode="auto">
          <a:xfrm>
            <a:off x="7591425" y="385763"/>
            <a:ext cx="20638" cy="6350"/>
          </a:xfrm>
          <a:custGeom>
            <a:avLst/>
            <a:gdLst>
              <a:gd name="T0" fmla="*/ 0 w 20954"/>
              <a:gd name="T1" fmla="*/ 83 h 6985"/>
              <a:gd name="T2" fmla="*/ 11297 w 20954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1" name="object 140"/>
          <p:cNvSpPr>
            <a:spLocks/>
          </p:cNvSpPr>
          <p:nvPr/>
        </p:nvSpPr>
        <p:spPr bwMode="auto">
          <a:xfrm>
            <a:off x="7591425" y="438150"/>
            <a:ext cx="20638" cy="7938"/>
          </a:xfrm>
          <a:custGeom>
            <a:avLst/>
            <a:gdLst>
              <a:gd name="T0" fmla="*/ 0 w 20954"/>
              <a:gd name="T1" fmla="*/ 503720 h 6984"/>
              <a:gd name="T2" fmla="*/ 11297 w 20954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2" name="object 141"/>
          <p:cNvSpPr>
            <a:spLocks/>
          </p:cNvSpPr>
          <p:nvPr/>
        </p:nvSpPr>
        <p:spPr bwMode="auto">
          <a:xfrm>
            <a:off x="7675563" y="438150"/>
            <a:ext cx="22225" cy="7938"/>
          </a:xfrm>
          <a:custGeom>
            <a:avLst/>
            <a:gdLst>
              <a:gd name="T0" fmla="*/ 0 w 20954"/>
              <a:gd name="T1" fmla="*/ 503720 h 6984"/>
              <a:gd name="T2" fmla="*/ 203140 w 20954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4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3" name="object 142"/>
          <p:cNvSpPr>
            <a:spLocks/>
          </p:cNvSpPr>
          <p:nvPr/>
        </p:nvSpPr>
        <p:spPr bwMode="auto">
          <a:xfrm>
            <a:off x="7680325" y="411163"/>
            <a:ext cx="12700" cy="7937"/>
          </a:xfrm>
          <a:custGeom>
            <a:avLst/>
            <a:gdLst>
              <a:gd name="T0" fmla="*/ 0 w 13334"/>
              <a:gd name="T1" fmla="*/ 51 h 8890"/>
              <a:gd name="T2" fmla="*/ 1907 w 13334"/>
              <a:gd name="T3" fmla="*/ 5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4" name="object 143"/>
          <p:cNvSpPr>
            <a:spLocks/>
          </p:cNvSpPr>
          <p:nvPr/>
        </p:nvSpPr>
        <p:spPr bwMode="auto">
          <a:xfrm>
            <a:off x="7512050" y="411163"/>
            <a:ext cx="14288" cy="7937"/>
          </a:xfrm>
          <a:custGeom>
            <a:avLst/>
            <a:gdLst>
              <a:gd name="T0" fmla="*/ 0 w 13334"/>
              <a:gd name="T1" fmla="*/ 51 h 8890"/>
              <a:gd name="T2" fmla="*/ 188767 w 13334"/>
              <a:gd name="T3" fmla="*/ 51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4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5" name="object 144"/>
          <p:cNvSpPr>
            <a:spLocks/>
          </p:cNvSpPr>
          <p:nvPr/>
        </p:nvSpPr>
        <p:spPr bwMode="auto">
          <a:xfrm>
            <a:off x="7497763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6" name="object 145"/>
          <p:cNvSpPr>
            <a:spLocks/>
          </p:cNvSpPr>
          <p:nvPr/>
        </p:nvSpPr>
        <p:spPr bwMode="auto">
          <a:xfrm>
            <a:off x="7497763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7" name="object 146"/>
          <p:cNvSpPr>
            <a:spLocks/>
          </p:cNvSpPr>
          <p:nvPr/>
        </p:nvSpPr>
        <p:spPr bwMode="auto">
          <a:xfrm>
            <a:off x="7497763" y="438150"/>
            <a:ext cx="209550" cy="0"/>
          </a:xfrm>
          <a:custGeom>
            <a:avLst/>
            <a:gdLst>
              <a:gd name="T0" fmla="*/ 0 w 208915"/>
              <a:gd name="T1" fmla="*/ 234906 w 2089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5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8" name="object 147"/>
          <p:cNvSpPr>
            <a:spLocks/>
          </p:cNvSpPr>
          <p:nvPr/>
        </p:nvSpPr>
        <p:spPr bwMode="auto">
          <a:xfrm>
            <a:off x="7497763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09" name="object 148"/>
          <p:cNvSpPr>
            <a:spLocks/>
          </p:cNvSpPr>
          <p:nvPr/>
        </p:nvSpPr>
        <p:spPr bwMode="auto">
          <a:xfrm>
            <a:off x="7497763" y="420688"/>
            <a:ext cx="207962" cy="0"/>
          </a:xfrm>
          <a:custGeom>
            <a:avLst/>
            <a:gdLst>
              <a:gd name="T0" fmla="*/ 0 w 208279"/>
              <a:gd name="T1" fmla="*/ 195926 w 20827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79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0" name="object 149"/>
          <p:cNvSpPr>
            <a:spLocks/>
          </p:cNvSpPr>
          <p:nvPr/>
        </p:nvSpPr>
        <p:spPr bwMode="auto">
          <a:xfrm>
            <a:off x="7497763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1" name="object 150"/>
          <p:cNvSpPr>
            <a:spLocks/>
          </p:cNvSpPr>
          <p:nvPr/>
        </p:nvSpPr>
        <p:spPr bwMode="auto">
          <a:xfrm>
            <a:off x="7497763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2" name="object 151"/>
          <p:cNvSpPr>
            <a:spLocks/>
          </p:cNvSpPr>
          <p:nvPr/>
        </p:nvSpPr>
        <p:spPr bwMode="auto">
          <a:xfrm>
            <a:off x="7600950" y="385763"/>
            <a:ext cx="9525" cy="6350"/>
          </a:xfrm>
          <a:custGeom>
            <a:avLst/>
            <a:gdLst>
              <a:gd name="T0" fmla="*/ 0 w 8890"/>
              <a:gd name="T1" fmla="*/ 83 h 6985"/>
              <a:gd name="T2" fmla="*/ 129021 w 8890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3" name="object 152"/>
          <p:cNvSpPr>
            <a:spLocks/>
          </p:cNvSpPr>
          <p:nvPr/>
        </p:nvSpPr>
        <p:spPr bwMode="auto">
          <a:xfrm>
            <a:off x="7685088" y="385763"/>
            <a:ext cx="9525" cy="6350"/>
          </a:xfrm>
          <a:custGeom>
            <a:avLst/>
            <a:gdLst>
              <a:gd name="T0" fmla="*/ 0 w 8890"/>
              <a:gd name="T1" fmla="*/ 83 h 6985"/>
              <a:gd name="T2" fmla="*/ 129021 w 8890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4" name="object 153"/>
          <p:cNvSpPr>
            <a:spLocks/>
          </p:cNvSpPr>
          <p:nvPr/>
        </p:nvSpPr>
        <p:spPr bwMode="auto">
          <a:xfrm>
            <a:off x="7516813" y="385763"/>
            <a:ext cx="9525" cy="6350"/>
          </a:xfrm>
          <a:custGeom>
            <a:avLst/>
            <a:gdLst>
              <a:gd name="T0" fmla="*/ 0 w 8890"/>
              <a:gd name="T1" fmla="*/ 83 h 6985"/>
              <a:gd name="T2" fmla="*/ 129021 w 8890"/>
              <a:gd name="T3" fmla="*/ 8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5" name="object 154"/>
          <p:cNvSpPr>
            <a:spLocks/>
          </p:cNvSpPr>
          <p:nvPr/>
        </p:nvSpPr>
        <p:spPr bwMode="auto">
          <a:xfrm>
            <a:off x="7600950" y="438150"/>
            <a:ext cx="9525" cy="7938"/>
          </a:xfrm>
          <a:custGeom>
            <a:avLst/>
            <a:gdLst>
              <a:gd name="T0" fmla="*/ 0 w 8890"/>
              <a:gd name="T1" fmla="*/ 503720 h 6984"/>
              <a:gd name="T2" fmla="*/ 129021 w 8890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6" name="object 155"/>
          <p:cNvSpPr>
            <a:spLocks/>
          </p:cNvSpPr>
          <p:nvPr/>
        </p:nvSpPr>
        <p:spPr bwMode="auto">
          <a:xfrm>
            <a:off x="7685088" y="438150"/>
            <a:ext cx="9525" cy="7938"/>
          </a:xfrm>
          <a:custGeom>
            <a:avLst/>
            <a:gdLst>
              <a:gd name="T0" fmla="*/ 0 w 8890"/>
              <a:gd name="T1" fmla="*/ 503720 h 6984"/>
              <a:gd name="T2" fmla="*/ 129021 w 8890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7" name="object 156"/>
          <p:cNvSpPr>
            <a:spLocks/>
          </p:cNvSpPr>
          <p:nvPr/>
        </p:nvSpPr>
        <p:spPr bwMode="auto">
          <a:xfrm>
            <a:off x="7516813" y="438150"/>
            <a:ext cx="9525" cy="7938"/>
          </a:xfrm>
          <a:custGeom>
            <a:avLst/>
            <a:gdLst>
              <a:gd name="T0" fmla="*/ 0 w 8890"/>
              <a:gd name="T1" fmla="*/ 503720 h 6984"/>
              <a:gd name="T2" fmla="*/ 129021 w 8890"/>
              <a:gd name="T3" fmla="*/ 503720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8" name="object 157"/>
          <p:cNvSpPr>
            <a:spLocks/>
          </p:cNvSpPr>
          <p:nvPr/>
        </p:nvSpPr>
        <p:spPr bwMode="auto">
          <a:xfrm>
            <a:off x="7553325" y="369888"/>
            <a:ext cx="96838" cy="12700"/>
          </a:xfrm>
          <a:custGeom>
            <a:avLst/>
            <a:gdLst>
              <a:gd name="T0" fmla="*/ 79198 w 97154"/>
              <a:gd name="T1" fmla="*/ 0 h 13970"/>
              <a:gd name="T2" fmla="*/ 6062 w 97154"/>
              <a:gd name="T3" fmla="*/ 0 h 13970"/>
              <a:gd name="T4" fmla="*/ 0 w 97154"/>
              <a:gd name="T5" fmla="*/ 153 h 13970"/>
              <a:gd name="T6" fmla="*/ 0 w 97154"/>
              <a:gd name="T7" fmla="*/ 329 h 13970"/>
              <a:gd name="T8" fmla="*/ 85259 w 97154"/>
              <a:gd name="T9" fmla="*/ 329 h 13970"/>
              <a:gd name="T10" fmla="*/ 85259 w 97154"/>
              <a:gd name="T11" fmla="*/ 153 h 13970"/>
              <a:gd name="T12" fmla="*/ 79198 w 97154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4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19" name="object 158"/>
          <p:cNvSpPr>
            <a:spLocks/>
          </p:cNvSpPr>
          <p:nvPr/>
        </p:nvSpPr>
        <p:spPr bwMode="auto">
          <a:xfrm>
            <a:off x="7553325" y="373063"/>
            <a:ext cx="96838" cy="0"/>
          </a:xfrm>
          <a:custGeom>
            <a:avLst/>
            <a:gdLst>
              <a:gd name="T0" fmla="*/ 0 w 97154"/>
              <a:gd name="T1" fmla="*/ 85259 w 9715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4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0" name="object 159"/>
          <p:cNvSpPr>
            <a:spLocks/>
          </p:cNvSpPr>
          <p:nvPr/>
        </p:nvSpPr>
        <p:spPr bwMode="auto">
          <a:xfrm>
            <a:off x="7580313" y="311150"/>
            <a:ext cx="42862" cy="58738"/>
          </a:xfrm>
          <a:custGeom>
            <a:avLst/>
            <a:gdLst>
              <a:gd name="T0" fmla="*/ 28147 w 43179"/>
              <a:gd name="T1" fmla="*/ 0 h 59054"/>
              <a:gd name="T2" fmla="*/ 4259 w 43179"/>
              <a:gd name="T3" fmla="*/ 0 h 59054"/>
              <a:gd name="T4" fmla="*/ 0 w 43179"/>
              <a:gd name="T5" fmla="*/ 4584 h 59054"/>
              <a:gd name="T6" fmla="*/ 0 w 43179"/>
              <a:gd name="T7" fmla="*/ 47594 h 59054"/>
              <a:gd name="T8" fmla="*/ 32384 w 43179"/>
              <a:gd name="T9" fmla="*/ 47594 h 59054"/>
              <a:gd name="T10" fmla="*/ 32384 w 43179"/>
              <a:gd name="T11" fmla="*/ 4584 h 59054"/>
              <a:gd name="T12" fmla="*/ 28147 w 43179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79" h="59054">
                <a:moveTo>
                  <a:pt x="37515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515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1" name="object 160"/>
          <p:cNvSpPr>
            <a:spLocks/>
          </p:cNvSpPr>
          <p:nvPr/>
        </p:nvSpPr>
        <p:spPr bwMode="auto">
          <a:xfrm>
            <a:off x="7599363" y="227013"/>
            <a:ext cx="7937" cy="1587"/>
          </a:xfrm>
          <a:custGeom>
            <a:avLst/>
            <a:gdLst>
              <a:gd name="T0" fmla="*/ 103 w 8890"/>
              <a:gd name="T1" fmla="*/ 0 h 1270"/>
              <a:gd name="T2" fmla="*/ 0 w 8890"/>
              <a:gd name="T3" fmla="*/ 520836 h 1270"/>
              <a:gd name="T4" fmla="*/ 78 w 8890"/>
              <a:gd name="T5" fmla="*/ 520836 h 1270"/>
              <a:gd name="T6" fmla="*/ 92 w 8890"/>
              <a:gd name="T7" fmla="*/ 2946875 h 1270"/>
              <a:gd name="T8" fmla="*/ 103 w 8890"/>
              <a:gd name="T9" fmla="*/ 7019543 h 1270"/>
              <a:gd name="T10" fmla="*/ 103 w 8890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90" h="1270">
                <a:moveTo>
                  <a:pt x="8559" y="0"/>
                </a:moveTo>
                <a:lnTo>
                  <a:pt x="0" y="88"/>
                </a:lnTo>
                <a:lnTo>
                  <a:pt x="6464" y="88"/>
                </a:lnTo>
                <a:lnTo>
                  <a:pt x="7619" y="495"/>
                </a:lnTo>
                <a:lnTo>
                  <a:pt x="8559" y="1181"/>
                </a:lnTo>
                <a:lnTo>
                  <a:pt x="8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2" name="object 161"/>
          <p:cNvSpPr>
            <a:spLocks/>
          </p:cNvSpPr>
          <p:nvPr/>
        </p:nvSpPr>
        <p:spPr bwMode="auto">
          <a:xfrm>
            <a:off x="7599363" y="227013"/>
            <a:ext cx="7937" cy="26987"/>
          </a:xfrm>
          <a:custGeom>
            <a:avLst/>
            <a:gdLst>
              <a:gd name="T0" fmla="*/ 78 w 8890"/>
              <a:gd name="T1" fmla="*/ 0 h 26035"/>
              <a:gd name="T2" fmla="*/ 0 w 8890"/>
              <a:gd name="T3" fmla="*/ 0 h 26035"/>
              <a:gd name="T4" fmla="*/ 0 w 8890"/>
              <a:gd name="T5" fmla="*/ 103834 h 26035"/>
              <a:gd name="T6" fmla="*/ 103 w 8890"/>
              <a:gd name="T7" fmla="*/ 103834 h 26035"/>
              <a:gd name="T8" fmla="*/ 103 w 8890"/>
              <a:gd name="T9" fmla="*/ 4424 h 26035"/>
              <a:gd name="T10" fmla="*/ 92 w 8890"/>
              <a:gd name="T11" fmla="*/ 1647 h 26035"/>
              <a:gd name="T12" fmla="*/ 78 w 8890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6035">
                <a:moveTo>
                  <a:pt x="6464" y="0"/>
                </a:moveTo>
                <a:lnTo>
                  <a:pt x="0" y="0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1092"/>
                </a:lnTo>
                <a:lnTo>
                  <a:pt x="7619" y="406"/>
                </a:lnTo>
                <a:lnTo>
                  <a:pt x="6464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3" name="object 162"/>
          <p:cNvSpPr>
            <a:spLocks/>
          </p:cNvSpPr>
          <p:nvPr/>
        </p:nvSpPr>
        <p:spPr bwMode="auto">
          <a:xfrm>
            <a:off x="7605713" y="309563"/>
            <a:ext cx="1587" cy="1587"/>
          </a:xfrm>
          <a:custGeom>
            <a:avLst/>
            <a:gdLst>
              <a:gd name="T0" fmla="*/ 0 w 2540"/>
              <a:gd name="T1" fmla="*/ 3244968 h 1270"/>
              <a:gd name="T2" fmla="*/ 1 w 2540"/>
              <a:gd name="T3" fmla="*/ 3244968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40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4" name="object 163"/>
          <p:cNvSpPr>
            <a:spLocks/>
          </p:cNvSpPr>
          <p:nvPr/>
        </p:nvSpPr>
        <p:spPr bwMode="auto">
          <a:xfrm>
            <a:off x="7599363" y="287338"/>
            <a:ext cx="7937" cy="23812"/>
          </a:xfrm>
          <a:custGeom>
            <a:avLst/>
            <a:gdLst>
              <a:gd name="T0" fmla="*/ 103 w 8890"/>
              <a:gd name="T1" fmla="*/ 0 h 24129"/>
              <a:gd name="T2" fmla="*/ 0 w 8890"/>
              <a:gd name="T3" fmla="*/ 0 h 24129"/>
              <a:gd name="T4" fmla="*/ 0 w 8890"/>
              <a:gd name="T5" fmla="*/ 14188 h 24129"/>
              <a:gd name="T6" fmla="*/ 78 w 8890"/>
              <a:gd name="T7" fmla="*/ 14188 h 24129"/>
              <a:gd name="T8" fmla="*/ 92 w 8890"/>
              <a:gd name="T9" fmla="*/ 13944 h 24129"/>
              <a:gd name="T10" fmla="*/ 103 w 8890"/>
              <a:gd name="T11" fmla="*/ 13534 h 24129"/>
              <a:gd name="T12" fmla="*/ 103 w 8890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90" h="24129">
                <a:moveTo>
                  <a:pt x="8559" y="0"/>
                </a:moveTo>
                <a:lnTo>
                  <a:pt x="0" y="0"/>
                </a:lnTo>
                <a:lnTo>
                  <a:pt x="0" y="23761"/>
                </a:lnTo>
                <a:lnTo>
                  <a:pt x="6464" y="23761"/>
                </a:lnTo>
                <a:lnTo>
                  <a:pt x="7619" y="23355"/>
                </a:lnTo>
                <a:lnTo>
                  <a:pt x="8559" y="22669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5" name="object 164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95846 w 66040"/>
              <a:gd name="T1" fmla="*/ 0 h 9525"/>
              <a:gd name="T2" fmla="*/ 0 w 66040"/>
              <a:gd name="T3" fmla="*/ 0 h 9525"/>
              <a:gd name="T4" fmla="*/ 21100 w 66040"/>
              <a:gd name="T5" fmla="*/ 9334 h 9525"/>
              <a:gd name="T6" fmla="*/ 74741 w 66040"/>
              <a:gd name="T7" fmla="*/ 9334 h 9525"/>
              <a:gd name="T8" fmla="*/ 95846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6" name="object 165"/>
          <p:cNvSpPr>
            <a:spLocks/>
          </p:cNvSpPr>
          <p:nvPr/>
        </p:nvSpPr>
        <p:spPr bwMode="auto">
          <a:xfrm>
            <a:off x="7512050" y="252413"/>
            <a:ext cx="177800" cy="25400"/>
          </a:xfrm>
          <a:custGeom>
            <a:avLst/>
            <a:gdLst>
              <a:gd name="T0" fmla="*/ 172339 w 177800"/>
              <a:gd name="T1" fmla="*/ 0 h 24764"/>
              <a:gd name="T2" fmla="*/ 5435 w 177800"/>
              <a:gd name="T3" fmla="*/ 0 h 24764"/>
              <a:gd name="T4" fmla="*/ 0 w 177800"/>
              <a:gd name="T5" fmla="*/ 14614 h 24764"/>
              <a:gd name="T6" fmla="*/ 0 w 177800"/>
              <a:gd name="T7" fmla="*/ 51688 h 24764"/>
              <a:gd name="T8" fmla="*/ 5435 w 177800"/>
              <a:gd name="T9" fmla="*/ 66303 h 24764"/>
              <a:gd name="T10" fmla="*/ 172339 w 177800"/>
              <a:gd name="T11" fmla="*/ 66303 h 24764"/>
              <a:gd name="T12" fmla="*/ 177761 w 177800"/>
              <a:gd name="T13" fmla="*/ 51688 h 24764"/>
              <a:gd name="T14" fmla="*/ 177761 w 177800"/>
              <a:gd name="T15" fmla="*/ 14614 h 24764"/>
              <a:gd name="T16" fmla="*/ 172339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39" y="0"/>
                </a:moveTo>
                <a:lnTo>
                  <a:pt x="5435" y="0"/>
                </a:lnTo>
                <a:lnTo>
                  <a:pt x="0" y="5435"/>
                </a:lnTo>
                <a:lnTo>
                  <a:pt x="0" y="19227"/>
                </a:lnTo>
                <a:lnTo>
                  <a:pt x="5435" y="24663"/>
                </a:lnTo>
                <a:lnTo>
                  <a:pt x="172339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39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7" name="object 166"/>
          <p:cNvSpPr>
            <a:spLocks/>
          </p:cNvSpPr>
          <p:nvPr/>
        </p:nvSpPr>
        <p:spPr bwMode="auto">
          <a:xfrm>
            <a:off x="7512050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8" name="object 167"/>
          <p:cNvSpPr>
            <a:spLocks/>
          </p:cNvSpPr>
          <p:nvPr/>
        </p:nvSpPr>
        <p:spPr bwMode="auto">
          <a:xfrm>
            <a:off x="7512050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29" name="object 168"/>
          <p:cNvSpPr>
            <a:spLocks/>
          </p:cNvSpPr>
          <p:nvPr/>
        </p:nvSpPr>
        <p:spPr bwMode="auto">
          <a:xfrm>
            <a:off x="7567613" y="277813"/>
            <a:ext cx="66675" cy="9525"/>
          </a:xfrm>
          <a:custGeom>
            <a:avLst/>
            <a:gdLst>
              <a:gd name="T0" fmla="*/ 95846 w 66040"/>
              <a:gd name="T1" fmla="*/ 0 h 9525"/>
              <a:gd name="T2" fmla="*/ 0 w 66040"/>
              <a:gd name="T3" fmla="*/ 0 h 9525"/>
              <a:gd name="T4" fmla="*/ 21120 w 66040"/>
              <a:gd name="T5" fmla="*/ 9334 h 9525"/>
              <a:gd name="T6" fmla="*/ 74741 w 66040"/>
              <a:gd name="T7" fmla="*/ 9334 h 9525"/>
              <a:gd name="T8" fmla="*/ 95846 w 66040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40" h="9525">
                <a:moveTo>
                  <a:pt x="65989" y="0"/>
                </a:moveTo>
                <a:lnTo>
                  <a:pt x="0" y="0"/>
                </a:lnTo>
                <a:lnTo>
                  <a:pt x="14541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0" name="object 169"/>
          <p:cNvSpPr>
            <a:spLocks/>
          </p:cNvSpPr>
          <p:nvPr/>
        </p:nvSpPr>
        <p:spPr bwMode="auto">
          <a:xfrm>
            <a:off x="7580313" y="311150"/>
            <a:ext cx="20637" cy="58738"/>
          </a:xfrm>
          <a:custGeom>
            <a:avLst/>
            <a:gdLst>
              <a:gd name="T0" fmla="*/ 3713 w 21590"/>
              <a:gd name="T1" fmla="*/ 0 h 59054"/>
              <a:gd name="T2" fmla="*/ 976 w 21590"/>
              <a:gd name="T3" fmla="*/ 0 h 59054"/>
              <a:gd name="T4" fmla="*/ 0 w 21590"/>
              <a:gd name="T5" fmla="*/ 4584 h 59054"/>
              <a:gd name="T6" fmla="*/ 0 w 21590"/>
              <a:gd name="T7" fmla="*/ 47594 h 59054"/>
              <a:gd name="T8" fmla="*/ 3713 w 21590"/>
              <a:gd name="T9" fmla="*/ 47594 h 59054"/>
              <a:gd name="T10" fmla="*/ 3713 w 21590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90" h="59054">
                <a:moveTo>
                  <a:pt x="21590" y="0"/>
                </a:moveTo>
                <a:lnTo>
                  <a:pt x="5676" y="0"/>
                </a:lnTo>
                <a:lnTo>
                  <a:pt x="0" y="5651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1" name="object 170"/>
          <p:cNvSpPr>
            <a:spLocks/>
          </p:cNvSpPr>
          <p:nvPr/>
        </p:nvSpPr>
        <p:spPr bwMode="auto">
          <a:xfrm>
            <a:off x="6548438" y="481013"/>
            <a:ext cx="0" cy="0"/>
          </a:xfrm>
          <a:custGeom>
            <a:avLst/>
            <a:gdLst>
              <a:gd name="T0" fmla="*/ 0 w 634"/>
              <a:gd name="T1" fmla="*/ 0 h 634"/>
              <a:gd name="T2" fmla="*/ 0 w 634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2" name="object 171"/>
          <p:cNvSpPr>
            <a:spLocks/>
          </p:cNvSpPr>
          <p:nvPr/>
        </p:nvSpPr>
        <p:spPr bwMode="auto">
          <a:xfrm>
            <a:off x="6280150" y="477838"/>
            <a:ext cx="1588" cy="1587"/>
          </a:xfrm>
          <a:custGeom>
            <a:avLst/>
            <a:gdLst>
              <a:gd name="T0" fmla="*/ 0 w 1904"/>
              <a:gd name="T1" fmla="*/ 2147483646 h 634"/>
              <a:gd name="T2" fmla="*/ 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3" name="object 172"/>
          <p:cNvSpPr>
            <a:spLocks/>
          </p:cNvSpPr>
          <p:nvPr/>
        </p:nvSpPr>
        <p:spPr bwMode="auto">
          <a:xfrm>
            <a:off x="6284913" y="479425"/>
            <a:ext cx="1587" cy="1588"/>
          </a:xfrm>
          <a:custGeom>
            <a:avLst/>
            <a:gdLst>
              <a:gd name="T0" fmla="*/ 0 w 1904"/>
              <a:gd name="T1" fmla="*/ 2147483646 h 634"/>
              <a:gd name="T2" fmla="*/ 3 w 1904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4" name="object 173"/>
          <p:cNvSpPr>
            <a:spLocks/>
          </p:cNvSpPr>
          <p:nvPr/>
        </p:nvSpPr>
        <p:spPr bwMode="auto">
          <a:xfrm>
            <a:off x="6551613" y="473075"/>
            <a:ext cx="1587" cy="3175"/>
          </a:xfrm>
          <a:custGeom>
            <a:avLst/>
            <a:gdLst>
              <a:gd name="T0" fmla="*/ 0 w 634"/>
              <a:gd name="T1" fmla="*/ 2147483646 h 1904"/>
              <a:gd name="T2" fmla="*/ 2147483646 w 634"/>
              <a:gd name="T3" fmla="*/ 2147483646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5" name="object 174"/>
          <p:cNvSpPr>
            <a:spLocks/>
          </p:cNvSpPr>
          <p:nvPr/>
        </p:nvSpPr>
        <p:spPr bwMode="auto">
          <a:xfrm>
            <a:off x="6278563" y="477838"/>
            <a:ext cx="1587" cy="0"/>
          </a:xfrm>
          <a:custGeom>
            <a:avLst/>
            <a:gdLst>
              <a:gd name="T0" fmla="*/ 0 w 1270"/>
              <a:gd name="T1" fmla="*/ 0 h 634"/>
              <a:gd name="T2" fmla="*/ 5962105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6" name="object 175"/>
          <p:cNvSpPr>
            <a:spLocks/>
          </p:cNvSpPr>
          <p:nvPr/>
        </p:nvSpPr>
        <p:spPr bwMode="auto">
          <a:xfrm>
            <a:off x="6281738" y="479425"/>
            <a:ext cx="1587" cy="0"/>
          </a:xfrm>
          <a:custGeom>
            <a:avLst/>
            <a:gdLst>
              <a:gd name="T0" fmla="*/ 0 w 1270"/>
              <a:gd name="T1" fmla="*/ 0 h 634"/>
              <a:gd name="T2" fmla="*/ 6331863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7" name="object 176"/>
          <p:cNvSpPr>
            <a:spLocks/>
          </p:cNvSpPr>
          <p:nvPr/>
        </p:nvSpPr>
        <p:spPr bwMode="auto">
          <a:xfrm>
            <a:off x="6551613" y="479425"/>
            <a:ext cx="1587" cy="0"/>
          </a:xfrm>
          <a:custGeom>
            <a:avLst/>
            <a:gdLst>
              <a:gd name="T0" fmla="*/ 0 w 634"/>
              <a:gd name="T1" fmla="*/ 0 h 1270"/>
              <a:gd name="T2" fmla="*/ 2147483646 w 634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4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8" name="object 177"/>
          <p:cNvSpPr>
            <a:spLocks/>
          </p:cNvSpPr>
          <p:nvPr/>
        </p:nvSpPr>
        <p:spPr bwMode="auto">
          <a:xfrm>
            <a:off x="62865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6182798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39" name="object 178"/>
          <p:cNvSpPr>
            <a:spLocks/>
          </p:cNvSpPr>
          <p:nvPr/>
        </p:nvSpPr>
        <p:spPr bwMode="auto">
          <a:xfrm>
            <a:off x="6288088" y="481013"/>
            <a:ext cx="1587" cy="0"/>
          </a:xfrm>
          <a:custGeom>
            <a:avLst/>
            <a:gdLst>
              <a:gd name="T0" fmla="*/ 0 w 1270"/>
              <a:gd name="T1" fmla="*/ 0 h 634"/>
              <a:gd name="T2" fmla="*/ 6191636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40" name="object 179"/>
          <p:cNvSpPr>
            <a:spLocks/>
          </p:cNvSpPr>
          <p:nvPr/>
        </p:nvSpPr>
        <p:spPr bwMode="auto">
          <a:xfrm>
            <a:off x="6535738" y="481013"/>
            <a:ext cx="0" cy="1587"/>
          </a:xfrm>
          <a:custGeom>
            <a:avLst/>
            <a:gdLst>
              <a:gd name="T0" fmla="*/ 0 w 1270"/>
              <a:gd name="T1" fmla="*/ 2147483646 h 634"/>
              <a:gd name="T2" fmla="*/ 0 w 1270"/>
              <a:gd name="T3" fmla="*/ 214748364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1441" name="object 180"/>
          <p:cNvSpPr>
            <a:spLocks noChangeArrowheads="1"/>
          </p:cNvSpPr>
          <p:nvPr/>
        </p:nvSpPr>
        <p:spPr bwMode="auto">
          <a:xfrm>
            <a:off x="161925" y="7121525"/>
            <a:ext cx="10691813" cy="441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442" name="object 181"/>
          <p:cNvSpPr txBox="1">
            <a:spLocks noChangeArrowheads="1"/>
          </p:cNvSpPr>
          <p:nvPr/>
        </p:nvSpPr>
        <p:spPr bwMode="auto">
          <a:xfrm>
            <a:off x="2682404" y="655638"/>
            <a:ext cx="8659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500" b="1" dirty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ОБЪЕМЫ РЕАЛИЗАЦИИ УСЛУГ, МЛН. М</a:t>
            </a:r>
            <a:r>
              <a:rPr lang="ru-RU" altLang="ru-RU" sz="2500" b="1" baseline="32000" dirty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endParaRPr lang="ru-RU" altLang="ru-RU" sz="2500" baseline="32000" dirty="0">
              <a:solidFill>
                <a:srgbClr val="00206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443" name="object 180"/>
          <p:cNvSpPr txBox="1">
            <a:spLocks noChangeArrowheads="1"/>
          </p:cNvSpPr>
          <p:nvPr/>
        </p:nvSpPr>
        <p:spPr bwMode="auto">
          <a:xfrm>
            <a:off x="1652588" y="461963"/>
            <a:ext cx="2409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ГКП «АСТАНА СУ АРНАСЫ» </a:t>
            </a:r>
            <a:endParaRPr lang="ru-RU" altLang="ru-RU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4787"/>
              </p:ext>
            </p:extLst>
          </p:nvPr>
        </p:nvGraphicFramePr>
        <p:xfrm>
          <a:off x="719298" y="1087542"/>
          <a:ext cx="9577065" cy="52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7651">
                  <a:extLst>
                    <a:ext uri="{9D8B030D-6E8A-4147-A177-3AD203B41FA5}">
                      <a16:colId xmlns:a16="http://schemas.microsoft.com/office/drawing/2014/main" xmlns="" val="1126316128"/>
                    </a:ext>
                  </a:extLst>
                </a:gridCol>
                <a:gridCol w="10137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3842384142"/>
                    </a:ext>
                  </a:extLst>
                </a:gridCol>
              </a:tblGrid>
              <a:tr h="387968">
                <a:tc rowSpan="2"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800" dirty="0" smtClean="0"/>
                        <a:t>Наименование услуг и групп потребителей</a:t>
                      </a:r>
                      <a:endParaRPr lang="ru-RU" sz="1800" dirty="0"/>
                    </a:p>
                  </a:txBody>
                  <a:tcPr marL="91423" marR="91423" marT="45708" marB="45708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Фактическое</a:t>
                      </a:r>
                      <a:r>
                        <a:rPr lang="ru-RU" sz="2000" baseline="0" dirty="0" smtClean="0"/>
                        <a:t> потребление</a:t>
                      </a:r>
                      <a:endParaRPr lang="ru-RU" sz="2000" dirty="0"/>
                    </a:p>
                  </a:txBody>
                  <a:tcPr marL="91423" marR="91423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3" marR="91433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3" marR="91433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3" marR="91433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23" marR="91423" marT="45701" marB="45701"/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прогноз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8" marB="45708"/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Факт    1-е пол. 2025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1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endParaRPr lang="ru-RU" sz="2000" b="1" dirty="0"/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2023</a:t>
                      </a:r>
                      <a:endParaRPr lang="ru-RU" sz="2000" b="1" dirty="0"/>
                    </a:p>
                  </a:txBody>
                  <a:tcPr marL="91423" marR="91423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</a:t>
                      </a:r>
                      <a:r>
                        <a:rPr lang="en-US" sz="2000" b="1" dirty="0" smtClean="0"/>
                        <a:t>4</a:t>
                      </a:r>
                      <a:endParaRPr lang="ru-RU" sz="2000" b="1" dirty="0"/>
                    </a:p>
                  </a:txBody>
                  <a:tcPr marL="91423" marR="91423" marT="45708" marB="45708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3" marR="91433" marT="45717" marB="4571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6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Подъем воды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19" marR="82919" marT="41448" marB="4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105,4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20" marR="82920" marT="41461" marB="41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110,2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20" marR="82920" marT="41461" marB="41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115,5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125,7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6,2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127,0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54,7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419714789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Реализация питьевой воды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69,1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76,0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81,2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87,2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84,4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86,9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47,9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638158817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население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54,1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59,2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60,9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65,0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002060"/>
                          </a:solidFill>
                        </a:rPr>
                        <a:t>63,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64,8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30,0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3598673072"/>
                  </a:ext>
                </a:extLst>
              </a:tr>
              <a:tr h="472369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предприятия, юр.</a:t>
                      </a:r>
                      <a:r>
                        <a:rPr lang="ru-RU" sz="1600" b="0" i="1" baseline="0" dirty="0" smtClean="0">
                          <a:solidFill>
                            <a:srgbClr val="002060"/>
                          </a:solidFill>
                        </a:rPr>
                        <a:t>лица, бюджетные организации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15,0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16,8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20,3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22,2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002060"/>
                          </a:solidFill>
                        </a:rPr>
                        <a:t>20,8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22,1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11,1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3102618983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Реализация технической воды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12,6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13,3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12,9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15,3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14,4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13,7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6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Потери воды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23,7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20,9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21,4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82920" marR="82920" marT="41461" marB="41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23,2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27,3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26,4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</a:rPr>
                        <a:t>12,8</a:t>
                      </a:r>
                      <a:endParaRPr lang="ru-RU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85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82919" marR="82919" marT="41448" marB="4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22,5%</a:t>
                      </a: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19,0%</a:t>
                      </a:r>
                    </a:p>
                  </a:txBody>
                  <a:tcPr marL="82920" marR="82920" marT="41461" marB="414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18,5%</a:t>
                      </a:r>
                    </a:p>
                  </a:txBody>
                  <a:tcPr marL="75192" marR="75192" marT="37597" marB="375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18,4%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21,7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20,7%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</a:rPr>
                        <a:t>18,4%</a:t>
                      </a:r>
                      <a:endParaRPr lang="ru-RU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</a:rPr>
                        <a:t>Прием стоков на КОС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82919" marR="82919" marT="41448" marB="4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0" dirty="0" smtClean="0">
                          <a:solidFill>
                            <a:srgbClr val="002060"/>
                          </a:solidFill>
                        </a:rPr>
                        <a:t>84,7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82919" marR="82919" marT="41448" marB="4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0" dirty="0" smtClean="0">
                          <a:solidFill>
                            <a:srgbClr val="002060"/>
                          </a:solidFill>
                        </a:rPr>
                        <a:t>87,9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82919" marR="82919" marT="41448" marB="4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0" dirty="0" smtClean="0">
                          <a:solidFill>
                            <a:srgbClr val="002060"/>
                          </a:solidFill>
                        </a:rPr>
                        <a:t>95,1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i="0" dirty="0" smtClean="0">
                          <a:solidFill>
                            <a:srgbClr val="002060"/>
                          </a:solidFill>
                        </a:rPr>
                        <a:t>96,7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002060"/>
                          </a:solidFill>
                        </a:rPr>
                        <a:t>110,03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75191" marR="75191" marT="37586" marB="375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</a:rPr>
                        <a:t>111,5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2060"/>
                          </a:solidFill>
                        </a:rPr>
                        <a:t>57,4</a:t>
                      </a:r>
                      <a:endParaRPr lang="ru-RU" sz="1600" b="1" i="0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3577324121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Отвод и очистка стоков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60,8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68,2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72,8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78,5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78,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79,8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38,7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938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население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47,4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52,9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55,4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59,6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</a:rPr>
                        <a:t>8,7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60,2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28,2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700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предприятия, юр.</a:t>
                      </a:r>
                      <a:r>
                        <a:rPr lang="ru-RU" sz="1600" b="0" i="1" baseline="0" dirty="0" smtClean="0">
                          <a:solidFill>
                            <a:srgbClr val="002060"/>
                          </a:solidFill>
                        </a:rPr>
                        <a:t>лица, бюджетные организации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13,4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15,3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2" marR="82902" marT="41449" marB="4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17,4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18,9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rgbClr val="002060"/>
                          </a:solidFill>
                        </a:rPr>
                        <a:t>19,2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75177" marR="75177" marT="37587" marB="37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19,6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rgbClr val="002060"/>
                          </a:solidFill>
                        </a:rPr>
                        <a:t>10,5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82903" marR="82903" marT="41450" marB="4145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2" name="object 318"/>
          <p:cNvSpPr txBox="1"/>
          <p:nvPr/>
        </p:nvSpPr>
        <p:spPr>
          <a:xfrm>
            <a:off x="378148" y="6447030"/>
            <a:ext cx="100230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/>
            <a:r>
              <a:rPr lang="ru-RU" sz="1400" b="1" spc="-55" dirty="0" smtClean="0">
                <a:latin typeface="Arial"/>
                <a:cs typeface="Arial"/>
              </a:rPr>
              <a:t>За 1-е полугодие 2024г. поднято воды на нужды водопотребления 64 млн.м3. Реализовано потребителям 52 млн.м3. Потери составили 12 млн.м3 или 18,6%. </a:t>
            </a:r>
          </a:p>
          <a:p>
            <a:pPr marL="12700" marR="635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подаваемой потребителям воды полностью соответствует </a:t>
            </a:r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ГОСТу 2874-82 «Вода питьевая»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ctr">
              <a:lnSpc>
                <a:spcPct val="100000"/>
              </a:lnSpc>
            </a:pPr>
            <a:endParaRPr lang="ru-RU" sz="1500" b="1" spc="2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38188" y="946501"/>
          <a:ext cx="9145019" cy="4501743"/>
        </p:xfrm>
        <a:graphic>
          <a:graphicData uri="http://schemas.openxmlformats.org/drawingml/2006/table">
            <a:tbl>
              <a:tblPr/>
              <a:tblGrid>
                <a:gridCol w="5184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299886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8792469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77523766"/>
                    </a:ext>
                  </a:extLst>
                </a:gridCol>
              </a:tblGrid>
              <a:tr h="466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.01.2025-30.04.2025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изм.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.05.2025-31.12.2025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изм.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ПИТЬЕВАЯ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ВОДА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134,32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158,93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158,93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 Население</a:t>
                      </a:r>
                      <a:endParaRPr lang="en-US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1.1. до 3 м3 в месяц на  1 чел 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79,77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94,39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94,39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1.2. от 3 м3 до 5 м3 в месяц на 1 чел. 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113,26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113,26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1.3. от 5 м3 до 10 м3 в месяц на 1 чел. 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141,58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141,58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1.4. свыше 10 м3 в месяц на  1 чел. 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188,77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188,77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– Энергопроизводящие предприятия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210,84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258,82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258,82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– 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Бюджетные </a:t>
                      </a:r>
                      <a:r>
                        <a:rPr lang="ru-RU" sz="14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организ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270,52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358,04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358,04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ОТВОД И ОЧИСТКА СТОКОВ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Средний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122,05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134,96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174,29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 Население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60,82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79,63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102,35</a:t>
                      </a:r>
                      <a:endParaRPr lang="ru-RU" sz="1400" b="0" i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– Энергопроизводящие предприятия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216,12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240,54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311,83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– Бюджетные </a:t>
                      </a:r>
                      <a:r>
                        <a:rPr lang="ru-RU" sz="14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организ</a:t>
                      </a:r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и юридические лица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277,26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309,12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400,72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ТЕХНИЧЕСКАЯ ВОДА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45,42</a:t>
                      </a: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53,43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53,43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636" marR="8636" marT="8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411" name="Прямоугольник 8"/>
          <p:cNvSpPr>
            <a:spLocks noChangeArrowheads="1"/>
          </p:cNvSpPr>
          <p:nvPr/>
        </p:nvSpPr>
        <p:spPr bwMode="auto">
          <a:xfrm>
            <a:off x="594201" y="5509617"/>
            <a:ext cx="9865038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500" b="1" dirty="0"/>
              <a:t>С 01.01.2025г. тарифы изменились </a:t>
            </a:r>
            <a:r>
              <a:rPr lang="ru-RU" sz="1500" b="1" dirty="0" smtClean="0"/>
              <a:t>за </a:t>
            </a:r>
            <a:r>
              <a:rPr lang="ru-RU" sz="1500" b="1" dirty="0"/>
              <a:t>счет факторов:</a:t>
            </a:r>
            <a:endParaRPr lang="en-US" sz="1500" dirty="0"/>
          </a:p>
          <a:p>
            <a:r>
              <a:rPr lang="ru-RU" sz="1500" dirty="0" smtClean="0"/>
              <a:t>- увеличение стоимости электроэнергии и забор</a:t>
            </a:r>
            <a:r>
              <a:rPr lang="kk-KZ" sz="1500" dirty="0" smtClean="0"/>
              <a:t>а</a:t>
            </a:r>
            <a:r>
              <a:rPr lang="ru-RU" sz="1500" dirty="0" smtClean="0"/>
              <a:t> воды, а также затрат на эксплуатацию новых объектов;</a:t>
            </a:r>
            <a:endParaRPr lang="en-US" sz="1500" dirty="0" smtClean="0"/>
          </a:p>
          <a:p>
            <a:r>
              <a:rPr lang="ru-RU" sz="1500" dirty="0" smtClean="0"/>
              <a:t>- изменение показателя средней ЗП согласно данным статистики по сфере деятельности (с 311 до 389 </a:t>
            </a:r>
            <a:r>
              <a:rPr lang="ru-RU" sz="1500" dirty="0" err="1" smtClean="0"/>
              <a:t>тыс.тенге</a:t>
            </a:r>
            <a:r>
              <a:rPr lang="ru-RU" sz="1500" dirty="0" smtClean="0"/>
              <a:t>); </a:t>
            </a:r>
            <a:endParaRPr lang="en-US" sz="1500" dirty="0" smtClean="0"/>
          </a:p>
          <a:p>
            <a:r>
              <a:rPr lang="ru-RU" sz="1500" dirty="0" smtClean="0"/>
              <a:t>- внедрена дифференциация тарифов по населению в зависимости от объема потребления (4 подгруппы), доход от которых направляется на дополнительные инвестиции</a:t>
            </a:r>
          </a:p>
          <a:p>
            <a:pPr marL="285750" indent="-285750">
              <a:buFontTx/>
              <a:buChar char="-"/>
            </a:pPr>
            <a:endParaRPr lang="en-US" sz="800" dirty="0"/>
          </a:p>
          <a:p>
            <a:r>
              <a:rPr lang="ru-RU" sz="1500" b="1" dirty="0"/>
              <a:t>С 01.05.2025г.</a:t>
            </a:r>
            <a:r>
              <a:rPr lang="ru-RU" sz="1500" dirty="0"/>
              <a:t> </a:t>
            </a:r>
            <a:r>
              <a:rPr lang="ru-RU" sz="1500" b="1" dirty="0"/>
              <a:t>изменены тарифы на услуги водоотведения</a:t>
            </a:r>
            <a:r>
              <a:rPr lang="ru-RU" sz="1500" dirty="0"/>
              <a:t> в рамках реализации программы «Тариф в обмен на инвестиции» (решение проблемных вопросов по дефициту и нехватки мощности инженерных сетей)</a:t>
            </a:r>
            <a:endParaRPr lang="en-US" sz="1500" dirty="0">
              <a:effectLst/>
            </a:endParaRPr>
          </a:p>
        </p:txBody>
      </p:sp>
      <p:sp>
        <p:nvSpPr>
          <p:cNvPr id="7" name="object 215"/>
          <p:cNvSpPr txBox="1">
            <a:spLocks/>
          </p:cNvSpPr>
          <p:nvPr/>
        </p:nvSpPr>
        <p:spPr>
          <a:xfrm>
            <a:off x="2826420" y="484872"/>
            <a:ext cx="568863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>
                <a:solidFill>
                  <a:srgbClr val="1377B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479550" indent="-1468438"/>
            <a:r>
              <a:rPr lang="ru-RU" altLang="en-US" sz="24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Тарифы в 2025</a:t>
            </a:r>
            <a:r>
              <a:rPr lang="en-US" altLang="en-US" sz="24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ru-RU" altLang="en-US" sz="24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году (тенге/м</a:t>
            </a:r>
            <a:r>
              <a:rPr lang="ru-RU" altLang="en-US" sz="2400" kern="0" baseline="300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 </a:t>
            </a:r>
            <a:r>
              <a:rPr lang="ru-RU" altLang="en-US" sz="2400" kern="0" dirty="0" smtClean="0">
                <a:solidFill>
                  <a:srgbClr val="00206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без НДС)</a:t>
            </a:r>
            <a:endParaRPr lang="en-US" altLang="en-US" sz="2400" kern="0" dirty="0" smtClean="0">
              <a:solidFill>
                <a:srgbClr val="002060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15"/>
          <p:cNvSpPr txBox="1">
            <a:spLocks noChangeArrowheads="1"/>
          </p:cNvSpPr>
          <p:nvPr/>
        </p:nvSpPr>
        <p:spPr bwMode="auto">
          <a:xfrm>
            <a:off x="1008063" y="301625"/>
            <a:ext cx="9305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87513" indent="-1674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Тарифы регионов РК на 01.07.2025г.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для потребителей группы «НАСЕЛЕНИЕ» тенге/м3 </a:t>
            </a:r>
            <a:r>
              <a:rPr lang="ru-RU" altLang="ru-RU" sz="24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без </a:t>
            </a:r>
            <a:r>
              <a:rPr lang="ru-RU" altLang="ru-RU" sz="2400" b="1" dirty="0">
                <a:solidFill>
                  <a:srgbClr val="17375E"/>
                </a:solidFill>
                <a:latin typeface="Times New Roman" panose="02020603050405020304" pitchFamily="18" charset="0"/>
                <a:ea typeface="Arial Narrow" panose="020B0606020202030204" pitchFamily="34" charset="0"/>
                <a:cs typeface="Times New Roman" panose="02020603050405020304" pitchFamily="18" charset="0"/>
              </a:rPr>
              <a:t>НДС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61925" y="6683375"/>
            <a:ext cx="1053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Астана находится 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тарифа на водоснабжению 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3-м месте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тарифа водоотведения из 20 регионов (17 областей и 3 города Республиканского значения) </a:t>
            </a:r>
          </a:p>
        </p:txBody>
      </p:sp>
      <p:sp>
        <p:nvSpPr>
          <p:cNvPr id="8" name="Овал 7"/>
          <p:cNvSpPr/>
          <p:nvPr/>
        </p:nvSpPr>
        <p:spPr>
          <a:xfrm rot="5400000">
            <a:off x="3215482" y="3147219"/>
            <a:ext cx="228600" cy="649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7011194" y="3132932"/>
            <a:ext cx="228600" cy="6778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29868"/>
              </p:ext>
            </p:extLst>
          </p:nvPr>
        </p:nvGraphicFramePr>
        <p:xfrm>
          <a:off x="1008063" y="1135679"/>
          <a:ext cx="9002713" cy="539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5408">
                <a:tc>
                  <a:txBody>
                    <a:bodyPr/>
                    <a:lstStyle/>
                    <a:p>
                      <a:pPr algn="ctr" rtl="0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r>
                        <a:rPr lang="en-US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 тариф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6" marR="8376" marT="836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1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Ақтау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Қарағанды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Ақтөбе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Орал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Қарағанды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Астана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Атырау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Көкшетау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Көкшетау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Ақтөбе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Қостанай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Қостанай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Шымкент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Ақтау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Астана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Петропавл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Орал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Өскемен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Петропавл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Талдықорған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Тараз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Түркістан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Павлодар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Өскемен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Атырау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Қонаев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Қонаев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Шымкент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Талдықорған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Қызылорда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Алматы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Алматы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Түркістан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Тараз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Қызылорда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Павлодар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8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Жезқазған</a:t>
                      </a: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Жезқазған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6" marR="9526" marT="9516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 rot="5400000">
            <a:off x="3609181" y="3180557"/>
            <a:ext cx="296863" cy="8001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8116094" y="2020094"/>
            <a:ext cx="295275" cy="649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6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0701" y="273255"/>
            <a:ext cx="3684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тарифов на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2026-2030гг.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674" y="642587"/>
            <a:ext cx="9427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18.07.2025г. направлена в ДКРЕМ заявка на утверждение новых тарифов и инвестиционной программы на 2026-2030гг. (ориентировочный срок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, публичные слушания – октябрь, утверждение тарифов до 01 декабря текущего года).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82078"/>
              </p:ext>
            </p:extLst>
          </p:nvPr>
        </p:nvGraphicFramePr>
        <p:xfrm>
          <a:off x="1230956" y="1333153"/>
          <a:ext cx="8724256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429"/>
                <a:gridCol w="1426595"/>
                <a:gridCol w="1296144"/>
                <a:gridCol w="792088"/>
              </a:tblGrid>
              <a:tr h="355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Наименование, тенге с НДС за м3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2026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питьевая вода (средний)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158,9286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236,54</a:t>
                      </a: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население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94,38393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м3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месяц на 1 человека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94,38393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свыше 3 м3 до 5 м3 в месяц на 1 человека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168,57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свыше 5 м3 до 10 м3 в месяц на 1 человека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210,71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свыше 10 м3 в месяц на 1 человека и без ИПУ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188,7679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280,95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 теплоснабжающие предприятия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258,8214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385,20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бюджетные орг.,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юр.лица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и прочие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358,0357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524,75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отвод и очистка стоков (средний)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174,2857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254,27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население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149,30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 теплоснабжающие предприятия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311,8304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454,93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 - бюджетные орг., юр.лица  и прочие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571,28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3674" y="5797651"/>
            <a:ext cx="942756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факторы: </a:t>
            </a:r>
            <a:endParaRPr lang="ru-RU" sz="14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стоимости электрической энергии (фактическая цена с учетом прогноза роста в следующем году);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средней заработной платы приравнен сфере тепло-энергетики, которая по данным Департамента статистики составляет 545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учтена потребность в необходимом закупе материалов для бесперебойной работы объектов во избежание выхода из строя и осуществляемых закуп работ и услуг для обеспечения деятельности Предприятия с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применнием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фактически ложившегося годового уровня инфляции в размере 10,7%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>
            <a:spLocks/>
          </p:cNvSpPr>
          <p:nvPr/>
        </p:nvSpPr>
        <p:spPr bwMode="auto">
          <a:xfrm>
            <a:off x="9263063" y="487363"/>
            <a:ext cx="690562" cy="123825"/>
          </a:xfrm>
          <a:custGeom>
            <a:avLst/>
            <a:gdLst>
              <a:gd name="T0" fmla="*/ 685824 w 690879"/>
              <a:gd name="T1" fmla="*/ 0 h 124459"/>
              <a:gd name="T2" fmla="*/ 0 w 690879"/>
              <a:gd name="T3" fmla="*/ 0 h 124459"/>
              <a:gd name="T4" fmla="*/ 0 w 690879"/>
              <a:gd name="T5" fmla="*/ 114551 h 124459"/>
              <a:gd name="T6" fmla="*/ 685824 w 690879"/>
              <a:gd name="T7" fmla="*/ 114551 h 124459"/>
              <a:gd name="T8" fmla="*/ 685824 w 690879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0879" h="124459">
                <a:moveTo>
                  <a:pt x="690879" y="0"/>
                </a:moveTo>
                <a:lnTo>
                  <a:pt x="0" y="0"/>
                </a:lnTo>
                <a:lnTo>
                  <a:pt x="0" y="124307"/>
                </a:lnTo>
                <a:lnTo>
                  <a:pt x="690879" y="124307"/>
                </a:lnTo>
                <a:lnTo>
                  <a:pt x="69087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" name="object 4"/>
          <p:cNvSpPr>
            <a:spLocks/>
          </p:cNvSpPr>
          <p:nvPr/>
        </p:nvSpPr>
        <p:spPr bwMode="auto">
          <a:xfrm>
            <a:off x="9263063" y="577850"/>
            <a:ext cx="704850" cy="33338"/>
          </a:xfrm>
          <a:custGeom>
            <a:avLst/>
            <a:gdLst>
              <a:gd name="T0" fmla="*/ 695208 w 705484"/>
              <a:gd name="T1" fmla="*/ 28262 h 33654"/>
              <a:gd name="T2" fmla="*/ 688411 w 705484"/>
              <a:gd name="T3" fmla="*/ 28262 h 33654"/>
              <a:gd name="T4" fmla="*/ 688411 w 705484"/>
              <a:gd name="T5" fmla="*/ 28699 h 33654"/>
              <a:gd name="T6" fmla="*/ 695208 w 705484"/>
              <a:gd name="T7" fmla="*/ 28699 h 33654"/>
              <a:gd name="T8" fmla="*/ 695208 w 705484"/>
              <a:gd name="T9" fmla="*/ 28262 h 33654"/>
              <a:gd name="T10" fmla="*/ 673187 w 705484"/>
              <a:gd name="T11" fmla="*/ 0 h 33654"/>
              <a:gd name="T12" fmla="*/ 18638 w 705484"/>
              <a:gd name="T13" fmla="*/ 0 h 33654"/>
              <a:gd name="T14" fmla="*/ 18638 w 705484"/>
              <a:gd name="T15" fmla="*/ 28688 h 33654"/>
              <a:gd name="T16" fmla="*/ 673187 w 705484"/>
              <a:gd name="T17" fmla="*/ 28688 h 33654"/>
              <a:gd name="T18" fmla="*/ 673187 w 705484"/>
              <a:gd name="T19" fmla="*/ 0 h 33654"/>
              <a:gd name="T20" fmla="*/ 3419 w 705484"/>
              <a:gd name="T21" fmla="*/ 28666 h 33654"/>
              <a:gd name="T22" fmla="*/ 0 w 705484"/>
              <a:gd name="T23" fmla="*/ 28666 h 33654"/>
              <a:gd name="T24" fmla="*/ 3419 w 705484"/>
              <a:gd name="T25" fmla="*/ 28688 h 33654"/>
              <a:gd name="T26" fmla="*/ 3419 w 705484"/>
              <a:gd name="T27" fmla="*/ 28666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05484" h="33654">
                <a:moveTo>
                  <a:pt x="705281" y="32867"/>
                </a:moveTo>
                <a:lnTo>
                  <a:pt x="698385" y="32867"/>
                </a:lnTo>
                <a:lnTo>
                  <a:pt x="698385" y="33375"/>
                </a:lnTo>
                <a:lnTo>
                  <a:pt x="705281" y="33375"/>
                </a:lnTo>
                <a:lnTo>
                  <a:pt x="705281" y="32867"/>
                </a:lnTo>
                <a:close/>
              </a:path>
              <a:path w="705484" h="33654">
                <a:moveTo>
                  <a:pt x="682942" y="0"/>
                </a:moveTo>
                <a:lnTo>
                  <a:pt x="18910" y="0"/>
                </a:lnTo>
                <a:lnTo>
                  <a:pt x="18910" y="33362"/>
                </a:lnTo>
                <a:lnTo>
                  <a:pt x="682942" y="33362"/>
                </a:lnTo>
                <a:lnTo>
                  <a:pt x="682942" y="0"/>
                </a:lnTo>
                <a:close/>
              </a:path>
              <a:path w="705484" h="33654">
                <a:moveTo>
                  <a:pt x="3467" y="33337"/>
                </a:moveTo>
                <a:lnTo>
                  <a:pt x="0" y="33337"/>
                </a:lnTo>
                <a:lnTo>
                  <a:pt x="3467" y="33362"/>
                </a:lnTo>
                <a:lnTo>
                  <a:pt x="3467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" name="object 5"/>
          <p:cNvSpPr>
            <a:spLocks/>
          </p:cNvSpPr>
          <p:nvPr/>
        </p:nvSpPr>
        <p:spPr bwMode="auto">
          <a:xfrm>
            <a:off x="9955213" y="455613"/>
            <a:ext cx="0" cy="188912"/>
          </a:xfrm>
          <a:custGeom>
            <a:avLst/>
            <a:gdLst>
              <a:gd name="T0" fmla="*/ 0 h 189229"/>
              <a:gd name="T1" fmla="*/ 183973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object 6"/>
          <p:cNvSpPr>
            <a:spLocks/>
          </p:cNvSpPr>
          <p:nvPr/>
        </p:nvSpPr>
        <p:spPr bwMode="auto">
          <a:xfrm>
            <a:off x="99695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" name="object 7"/>
          <p:cNvSpPr>
            <a:spLocks/>
          </p:cNvSpPr>
          <p:nvPr/>
        </p:nvSpPr>
        <p:spPr bwMode="auto">
          <a:xfrm>
            <a:off x="9979025" y="455613"/>
            <a:ext cx="7938" cy="20637"/>
          </a:xfrm>
          <a:custGeom>
            <a:avLst/>
            <a:gdLst>
              <a:gd name="T0" fmla="*/ 0 w 6984"/>
              <a:gd name="T1" fmla="*/ 8021 h 20954"/>
              <a:gd name="T2" fmla="*/ 53399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" name="object 8"/>
          <p:cNvSpPr>
            <a:spLocks/>
          </p:cNvSpPr>
          <p:nvPr/>
        </p:nvSpPr>
        <p:spPr bwMode="auto">
          <a:xfrm>
            <a:off x="9979025" y="623888"/>
            <a:ext cx="7938" cy="20637"/>
          </a:xfrm>
          <a:custGeom>
            <a:avLst/>
            <a:gdLst>
              <a:gd name="T0" fmla="*/ 0 w 6984"/>
              <a:gd name="T1" fmla="*/ 8021 h 20954"/>
              <a:gd name="T2" fmla="*/ 53399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" name="object 9"/>
          <p:cNvSpPr>
            <a:spLocks/>
          </p:cNvSpPr>
          <p:nvPr/>
        </p:nvSpPr>
        <p:spPr bwMode="auto">
          <a:xfrm>
            <a:off x="9925050" y="455613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" name="object 10"/>
          <p:cNvSpPr>
            <a:spLocks/>
          </p:cNvSpPr>
          <p:nvPr/>
        </p:nvSpPr>
        <p:spPr bwMode="auto">
          <a:xfrm>
            <a:off x="9979025" y="538163"/>
            <a:ext cx="7938" cy="20637"/>
          </a:xfrm>
          <a:custGeom>
            <a:avLst/>
            <a:gdLst>
              <a:gd name="T0" fmla="*/ 0 w 6984"/>
              <a:gd name="T1" fmla="*/ 8021 h 20954"/>
              <a:gd name="T2" fmla="*/ 53399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" name="object 11"/>
          <p:cNvSpPr>
            <a:spLocks/>
          </p:cNvSpPr>
          <p:nvPr/>
        </p:nvSpPr>
        <p:spPr bwMode="auto">
          <a:xfrm>
            <a:off x="9925050" y="538163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" name="object 12"/>
          <p:cNvSpPr>
            <a:spLocks/>
          </p:cNvSpPr>
          <p:nvPr/>
        </p:nvSpPr>
        <p:spPr bwMode="auto">
          <a:xfrm>
            <a:off x="9925050" y="623888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" name="object 13"/>
          <p:cNvSpPr>
            <a:spLocks/>
          </p:cNvSpPr>
          <p:nvPr/>
        </p:nvSpPr>
        <p:spPr bwMode="auto">
          <a:xfrm>
            <a:off x="99758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" name="object 14"/>
          <p:cNvSpPr>
            <a:spLocks/>
          </p:cNvSpPr>
          <p:nvPr/>
        </p:nvSpPr>
        <p:spPr bwMode="auto">
          <a:xfrm>
            <a:off x="99631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" name="object 15"/>
          <p:cNvSpPr>
            <a:spLocks/>
          </p:cNvSpPr>
          <p:nvPr/>
        </p:nvSpPr>
        <p:spPr bwMode="auto">
          <a:xfrm>
            <a:off x="99409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" name="object 16"/>
          <p:cNvSpPr>
            <a:spLocks/>
          </p:cNvSpPr>
          <p:nvPr/>
        </p:nvSpPr>
        <p:spPr bwMode="auto">
          <a:xfrm>
            <a:off x="99488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object 17"/>
          <p:cNvSpPr>
            <a:spLocks/>
          </p:cNvSpPr>
          <p:nvPr/>
        </p:nvSpPr>
        <p:spPr bwMode="auto">
          <a:xfrm>
            <a:off x="99345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" name="object 18"/>
          <p:cNvSpPr>
            <a:spLocks/>
          </p:cNvSpPr>
          <p:nvPr/>
        </p:nvSpPr>
        <p:spPr bwMode="auto">
          <a:xfrm>
            <a:off x="9979025" y="547688"/>
            <a:ext cx="7938" cy="9525"/>
          </a:xfrm>
          <a:custGeom>
            <a:avLst/>
            <a:gdLst>
              <a:gd name="T0" fmla="*/ 0 w 6984"/>
              <a:gd name="T1" fmla="*/ 13210 h 8890"/>
              <a:gd name="T2" fmla="*/ 53399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" name="object 19"/>
          <p:cNvSpPr>
            <a:spLocks/>
          </p:cNvSpPr>
          <p:nvPr/>
        </p:nvSpPr>
        <p:spPr bwMode="auto">
          <a:xfrm>
            <a:off x="9979025" y="631825"/>
            <a:ext cx="7938" cy="9525"/>
          </a:xfrm>
          <a:custGeom>
            <a:avLst/>
            <a:gdLst>
              <a:gd name="T0" fmla="*/ 0 w 6984"/>
              <a:gd name="T1" fmla="*/ 13210 h 8890"/>
              <a:gd name="T2" fmla="*/ 53399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" name="object 20"/>
          <p:cNvSpPr>
            <a:spLocks/>
          </p:cNvSpPr>
          <p:nvPr/>
        </p:nvSpPr>
        <p:spPr bwMode="auto">
          <a:xfrm>
            <a:off x="9979025" y="463550"/>
            <a:ext cx="7938" cy="9525"/>
          </a:xfrm>
          <a:custGeom>
            <a:avLst/>
            <a:gdLst>
              <a:gd name="T0" fmla="*/ 0 w 6984"/>
              <a:gd name="T1" fmla="*/ 13210 h 8890"/>
              <a:gd name="T2" fmla="*/ 53399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" name="object 21"/>
          <p:cNvSpPr>
            <a:spLocks/>
          </p:cNvSpPr>
          <p:nvPr/>
        </p:nvSpPr>
        <p:spPr bwMode="auto">
          <a:xfrm>
            <a:off x="9925050" y="547688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" name="object 22"/>
          <p:cNvSpPr>
            <a:spLocks/>
          </p:cNvSpPr>
          <p:nvPr/>
        </p:nvSpPr>
        <p:spPr bwMode="auto">
          <a:xfrm>
            <a:off x="9925050" y="631825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" name="object 23"/>
          <p:cNvSpPr>
            <a:spLocks/>
          </p:cNvSpPr>
          <p:nvPr/>
        </p:nvSpPr>
        <p:spPr bwMode="auto">
          <a:xfrm>
            <a:off x="9925050" y="463550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3" name="object 24"/>
          <p:cNvSpPr>
            <a:spLocks/>
          </p:cNvSpPr>
          <p:nvPr/>
        </p:nvSpPr>
        <p:spPr bwMode="auto">
          <a:xfrm>
            <a:off x="927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4" name="object 25"/>
          <p:cNvSpPr>
            <a:spLocks/>
          </p:cNvSpPr>
          <p:nvPr/>
        </p:nvSpPr>
        <p:spPr bwMode="auto">
          <a:xfrm>
            <a:off x="9286875" y="455613"/>
            <a:ext cx="6350" cy="22225"/>
          </a:xfrm>
          <a:custGeom>
            <a:avLst/>
            <a:gdLst>
              <a:gd name="T0" fmla="*/ 0 w 6984"/>
              <a:gd name="T1" fmla="*/ 26243 h 20954"/>
              <a:gd name="T2" fmla="*/ 1502 w 6984"/>
              <a:gd name="T3" fmla="*/ 2624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5" name="object 26"/>
          <p:cNvSpPr>
            <a:spLocks/>
          </p:cNvSpPr>
          <p:nvPr/>
        </p:nvSpPr>
        <p:spPr bwMode="auto">
          <a:xfrm>
            <a:off x="9286875" y="623888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6" name="object 27"/>
          <p:cNvSpPr>
            <a:spLocks/>
          </p:cNvSpPr>
          <p:nvPr/>
        </p:nvSpPr>
        <p:spPr bwMode="auto">
          <a:xfrm>
            <a:off x="9286875" y="538163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7" name="object 28"/>
          <p:cNvSpPr>
            <a:spLocks/>
          </p:cNvSpPr>
          <p:nvPr/>
        </p:nvSpPr>
        <p:spPr bwMode="auto">
          <a:xfrm>
            <a:off x="9263063" y="627063"/>
            <a:ext cx="4762" cy="14287"/>
          </a:xfrm>
          <a:custGeom>
            <a:avLst/>
            <a:gdLst>
              <a:gd name="T0" fmla="*/ 0 w 4445"/>
              <a:gd name="T1" fmla="*/ 19258 h 13334"/>
              <a:gd name="T2" fmla="*/ 13038 w 4445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8" name="object 29"/>
          <p:cNvSpPr>
            <a:spLocks/>
          </p:cNvSpPr>
          <p:nvPr/>
        </p:nvSpPr>
        <p:spPr bwMode="auto">
          <a:xfrm>
            <a:off x="9263063" y="460375"/>
            <a:ext cx="4762" cy="12700"/>
          </a:xfrm>
          <a:custGeom>
            <a:avLst/>
            <a:gdLst>
              <a:gd name="T0" fmla="*/ 0 w 4445"/>
              <a:gd name="T1" fmla="*/ 2927 h 13334"/>
              <a:gd name="T2" fmla="*/ 13038 w 4445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9" name="object 30"/>
          <p:cNvSpPr>
            <a:spLocks/>
          </p:cNvSpPr>
          <p:nvPr/>
        </p:nvSpPr>
        <p:spPr bwMode="auto">
          <a:xfrm>
            <a:off x="9263063" y="541338"/>
            <a:ext cx="4762" cy="14287"/>
          </a:xfrm>
          <a:custGeom>
            <a:avLst/>
            <a:gdLst>
              <a:gd name="T0" fmla="*/ 0 w 4445"/>
              <a:gd name="T1" fmla="*/ 19279 h 13334"/>
              <a:gd name="T2" fmla="*/ 13003 w 4445"/>
              <a:gd name="T3" fmla="*/ 19279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5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0" name="object 31"/>
          <p:cNvSpPr>
            <a:spLocks/>
          </p:cNvSpPr>
          <p:nvPr/>
        </p:nvSpPr>
        <p:spPr bwMode="auto">
          <a:xfrm>
            <a:off x="92837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1" name="object 32"/>
          <p:cNvSpPr>
            <a:spLocks/>
          </p:cNvSpPr>
          <p:nvPr/>
        </p:nvSpPr>
        <p:spPr bwMode="auto">
          <a:xfrm>
            <a:off x="92694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2" name="object 33"/>
          <p:cNvSpPr>
            <a:spLocks/>
          </p:cNvSpPr>
          <p:nvPr/>
        </p:nvSpPr>
        <p:spPr bwMode="auto">
          <a:xfrm>
            <a:off x="9286875" y="549275"/>
            <a:ext cx="6350" cy="7938"/>
          </a:xfrm>
          <a:custGeom>
            <a:avLst/>
            <a:gdLst>
              <a:gd name="T0" fmla="*/ 0 w 6984"/>
              <a:gd name="T1" fmla="*/ 715 h 8890"/>
              <a:gd name="T2" fmla="*/ 1502 w 6984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3" name="object 34"/>
          <p:cNvSpPr>
            <a:spLocks/>
          </p:cNvSpPr>
          <p:nvPr/>
        </p:nvSpPr>
        <p:spPr bwMode="auto">
          <a:xfrm>
            <a:off x="9286875" y="631825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4" name="object 35"/>
          <p:cNvSpPr>
            <a:spLocks/>
          </p:cNvSpPr>
          <p:nvPr/>
        </p:nvSpPr>
        <p:spPr bwMode="auto">
          <a:xfrm>
            <a:off x="9286875" y="463550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5" name="object 38"/>
          <p:cNvSpPr>
            <a:spLocks/>
          </p:cNvSpPr>
          <p:nvPr/>
        </p:nvSpPr>
        <p:spPr bwMode="auto">
          <a:xfrm>
            <a:off x="2841625" y="611188"/>
            <a:ext cx="11113" cy="0"/>
          </a:xfrm>
          <a:custGeom>
            <a:avLst/>
            <a:gdLst>
              <a:gd name="T0" fmla="*/ 0 w 10794"/>
              <a:gd name="T1" fmla="*/ 16473 w 1079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794">
                <a:moveTo>
                  <a:pt x="0" y="6"/>
                </a:moveTo>
                <a:lnTo>
                  <a:pt x="10337" y="6"/>
                </a:lnTo>
              </a:path>
            </a:pathLst>
          </a:custGeom>
          <a:noFill/>
          <a:ln w="317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6" name="object 39"/>
          <p:cNvSpPr>
            <a:spLocks/>
          </p:cNvSpPr>
          <p:nvPr/>
        </p:nvSpPr>
        <p:spPr bwMode="auto">
          <a:xfrm>
            <a:off x="2841625" y="595313"/>
            <a:ext cx="3813175" cy="0"/>
          </a:xfrm>
          <a:custGeom>
            <a:avLst/>
            <a:gdLst>
              <a:gd name="T0" fmla="*/ 0 w 3813175"/>
              <a:gd name="T1" fmla="*/ 3812858 w 38131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13175">
                <a:moveTo>
                  <a:pt x="0" y="0"/>
                </a:moveTo>
                <a:lnTo>
                  <a:pt x="3812858" y="0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7" name="object 40"/>
          <p:cNvSpPr>
            <a:spLocks/>
          </p:cNvSpPr>
          <p:nvPr/>
        </p:nvSpPr>
        <p:spPr bwMode="auto">
          <a:xfrm>
            <a:off x="2846388" y="487363"/>
            <a:ext cx="3833812" cy="92075"/>
          </a:xfrm>
          <a:custGeom>
            <a:avLst/>
            <a:gdLst>
              <a:gd name="T0" fmla="*/ 0 w 3833495"/>
              <a:gd name="T1" fmla="*/ 0 h 92075"/>
              <a:gd name="T2" fmla="*/ 3838567 w 3833495"/>
              <a:gd name="T3" fmla="*/ 0 h 92075"/>
              <a:gd name="T4" fmla="*/ 3838567 w 3833495"/>
              <a:gd name="T5" fmla="*/ 91655 h 92075"/>
              <a:gd name="T6" fmla="*/ 0 w 3833495"/>
              <a:gd name="T7" fmla="*/ 91655 h 92075"/>
              <a:gd name="T8" fmla="*/ 0 w 3833495"/>
              <a:gd name="T9" fmla="*/ 0 h 92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33495" h="92075">
                <a:moveTo>
                  <a:pt x="0" y="0"/>
                </a:moveTo>
                <a:lnTo>
                  <a:pt x="3833495" y="0"/>
                </a:lnTo>
                <a:lnTo>
                  <a:pt x="3833495" y="91655"/>
                </a:lnTo>
                <a:lnTo>
                  <a:pt x="0" y="91655"/>
                </a:lnTo>
                <a:lnTo>
                  <a:pt x="0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8" name="object 41"/>
          <p:cNvSpPr>
            <a:spLocks/>
          </p:cNvSpPr>
          <p:nvPr/>
        </p:nvSpPr>
        <p:spPr bwMode="auto">
          <a:xfrm>
            <a:off x="5483225" y="611188"/>
            <a:ext cx="9525" cy="1587"/>
          </a:xfrm>
          <a:custGeom>
            <a:avLst/>
            <a:gdLst>
              <a:gd name="T0" fmla="*/ 0 w 8889"/>
              <a:gd name="T1" fmla="*/ 648345468 h 634"/>
              <a:gd name="T2" fmla="*/ 26090 w 8889"/>
              <a:gd name="T3" fmla="*/ 648345468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39" name="object 42"/>
          <p:cNvSpPr>
            <a:spLocks/>
          </p:cNvSpPr>
          <p:nvPr/>
        </p:nvSpPr>
        <p:spPr bwMode="auto">
          <a:xfrm>
            <a:off x="6673850" y="611188"/>
            <a:ext cx="9525" cy="1587"/>
          </a:xfrm>
          <a:custGeom>
            <a:avLst/>
            <a:gdLst>
              <a:gd name="T0" fmla="*/ 0 w 8890"/>
              <a:gd name="T1" fmla="*/ 648345468 h 634"/>
              <a:gd name="T2" fmla="*/ 26046 w 8890"/>
              <a:gd name="T3" fmla="*/ 648345468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634">
                <a:moveTo>
                  <a:pt x="0" y="273"/>
                </a:moveTo>
                <a:lnTo>
                  <a:pt x="8635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0" name="object 43"/>
          <p:cNvSpPr>
            <a:spLocks/>
          </p:cNvSpPr>
          <p:nvPr/>
        </p:nvSpPr>
        <p:spPr bwMode="auto">
          <a:xfrm>
            <a:off x="6673850" y="579438"/>
            <a:ext cx="9525" cy="33337"/>
          </a:xfrm>
          <a:custGeom>
            <a:avLst/>
            <a:gdLst>
              <a:gd name="T0" fmla="*/ 0 w 8890"/>
              <a:gd name="T1" fmla="*/ 19021 h 33020"/>
              <a:gd name="T2" fmla="*/ 26046 w 8890"/>
              <a:gd name="T3" fmla="*/ 19021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33020">
                <a:moveTo>
                  <a:pt x="0" y="16325"/>
                </a:moveTo>
                <a:lnTo>
                  <a:pt x="8635" y="16325"/>
                </a:lnTo>
              </a:path>
            </a:pathLst>
          </a:custGeom>
          <a:noFill/>
          <a:ln w="33921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1" name="object 44"/>
          <p:cNvSpPr>
            <a:spLocks/>
          </p:cNvSpPr>
          <p:nvPr/>
        </p:nvSpPr>
        <p:spPr bwMode="auto">
          <a:xfrm>
            <a:off x="5487988" y="487363"/>
            <a:ext cx="0" cy="92075"/>
          </a:xfrm>
          <a:custGeom>
            <a:avLst/>
            <a:gdLst>
              <a:gd name="T0" fmla="*/ 0 h 91440"/>
              <a:gd name="T1" fmla="*/ 101691 h 9144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1440">
                <a:moveTo>
                  <a:pt x="0" y="0"/>
                </a:moveTo>
                <a:lnTo>
                  <a:pt x="0" y="91033"/>
                </a:lnTo>
              </a:path>
            </a:pathLst>
          </a:custGeom>
          <a:noFill/>
          <a:ln w="9918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2" name="object 45"/>
          <p:cNvSpPr>
            <a:spLocks/>
          </p:cNvSpPr>
          <p:nvPr/>
        </p:nvSpPr>
        <p:spPr bwMode="auto">
          <a:xfrm>
            <a:off x="6673850" y="555625"/>
            <a:ext cx="9525" cy="23813"/>
          </a:xfrm>
          <a:custGeom>
            <a:avLst/>
            <a:gdLst>
              <a:gd name="T0" fmla="*/ 0 w 8890"/>
              <a:gd name="T1" fmla="*/ 9759 h 24129"/>
              <a:gd name="T2" fmla="*/ 26046 w 8890"/>
              <a:gd name="T3" fmla="*/ 975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24129">
                <a:moveTo>
                  <a:pt x="0" y="12052"/>
                </a:moveTo>
                <a:lnTo>
                  <a:pt x="8635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3" name="object 46"/>
          <p:cNvSpPr>
            <a:spLocks/>
          </p:cNvSpPr>
          <p:nvPr/>
        </p:nvSpPr>
        <p:spPr bwMode="auto">
          <a:xfrm>
            <a:off x="6673850" y="487363"/>
            <a:ext cx="9525" cy="55562"/>
          </a:xfrm>
          <a:custGeom>
            <a:avLst/>
            <a:gdLst>
              <a:gd name="T0" fmla="*/ 13019 w 8890"/>
              <a:gd name="T1" fmla="*/ 0 h 54609"/>
              <a:gd name="T2" fmla="*/ 13019 w 8890"/>
              <a:gd name="T3" fmla="*/ 714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5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4" name="object 47"/>
          <p:cNvSpPr>
            <a:spLocks/>
          </p:cNvSpPr>
          <p:nvPr/>
        </p:nvSpPr>
        <p:spPr bwMode="auto">
          <a:xfrm>
            <a:off x="550227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5" name="object 48"/>
          <p:cNvSpPr>
            <a:spLocks/>
          </p:cNvSpPr>
          <p:nvPr/>
        </p:nvSpPr>
        <p:spPr bwMode="auto">
          <a:xfrm>
            <a:off x="66913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6" name="object 49"/>
          <p:cNvSpPr>
            <a:spLocks/>
          </p:cNvSpPr>
          <p:nvPr/>
        </p:nvSpPr>
        <p:spPr bwMode="auto">
          <a:xfrm>
            <a:off x="5511800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7" name="object 50"/>
          <p:cNvSpPr>
            <a:spLocks/>
          </p:cNvSpPr>
          <p:nvPr/>
        </p:nvSpPr>
        <p:spPr bwMode="auto">
          <a:xfrm>
            <a:off x="6702425" y="455613"/>
            <a:ext cx="6350" cy="22225"/>
          </a:xfrm>
          <a:custGeom>
            <a:avLst/>
            <a:gdLst>
              <a:gd name="T0" fmla="*/ 0 w 6984"/>
              <a:gd name="T1" fmla="*/ 26266 h 20954"/>
              <a:gd name="T2" fmla="*/ 1502 w 6984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8" name="object 51"/>
          <p:cNvSpPr>
            <a:spLocks/>
          </p:cNvSpPr>
          <p:nvPr/>
        </p:nvSpPr>
        <p:spPr bwMode="auto">
          <a:xfrm>
            <a:off x="5511800" y="623888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49" name="object 52"/>
          <p:cNvSpPr>
            <a:spLocks/>
          </p:cNvSpPr>
          <p:nvPr/>
        </p:nvSpPr>
        <p:spPr bwMode="auto">
          <a:xfrm>
            <a:off x="6702425" y="623888"/>
            <a:ext cx="6350" cy="20637"/>
          </a:xfrm>
          <a:custGeom>
            <a:avLst/>
            <a:gdLst>
              <a:gd name="T0" fmla="*/ 0 w 6984"/>
              <a:gd name="T1" fmla="*/ 8021 h 20954"/>
              <a:gd name="T2" fmla="*/ 1502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0" name="object 53"/>
          <p:cNvSpPr>
            <a:spLocks/>
          </p:cNvSpPr>
          <p:nvPr/>
        </p:nvSpPr>
        <p:spPr bwMode="auto">
          <a:xfrm>
            <a:off x="5457825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" name="object 54"/>
          <p:cNvSpPr>
            <a:spLocks/>
          </p:cNvSpPr>
          <p:nvPr/>
        </p:nvSpPr>
        <p:spPr bwMode="auto">
          <a:xfrm>
            <a:off x="6646863" y="455613"/>
            <a:ext cx="7937" cy="22225"/>
          </a:xfrm>
          <a:custGeom>
            <a:avLst/>
            <a:gdLst>
              <a:gd name="T0" fmla="*/ 0 w 6984"/>
              <a:gd name="T1" fmla="*/ 26266 h 20954"/>
              <a:gd name="T2" fmla="*/ 53280 w 6984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2" name="object 55"/>
          <p:cNvSpPr>
            <a:spLocks/>
          </p:cNvSpPr>
          <p:nvPr/>
        </p:nvSpPr>
        <p:spPr bwMode="auto">
          <a:xfrm>
            <a:off x="5511800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3" name="object 56"/>
          <p:cNvSpPr>
            <a:spLocks/>
          </p:cNvSpPr>
          <p:nvPr/>
        </p:nvSpPr>
        <p:spPr bwMode="auto">
          <a:xfrm>
            <a:off x="6702425" y="538163"/>
            <a:ext cx="6350" cy="20637"/>
          </a:xfrm>
          <a:custGeom>
            <a:avLst/>
            <a:gdLst>
              <a:gd name="T0" fmla="*/ 0 w 6984"/>
              <a:gd name="T1" fmla="*/ 8015 h 20954"/>
              <a:gd name="T2" fmla="*/ 1502 w 6984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4" name="object 57"/>
          <p:cNvSpPr>
            <a:spLocks/>
          </p:cNvSpPr>
          <p:nvPr/>
        </p:nvSpPr>
        <p:spPr bwMode="auto">
          <a:xfrm>
            <a:off x="5457825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5" name="object 58"/>
          <p:cNvSpPr>
            <a:spLocks/>
          </p:cNvSpPr>
          <p:nvPr/>
        </p:nvSpPr>
        <p:spPr bwMode="auto">
          <a:xfrm>
            <a:off x="6646863" y="538163"/>
            <a:ext cx="7937" cy="20637"/>
          </a:xfrm>
          <a:custGeom>
            <a:avLst/>
            <a:gdLst>
              <a:gd name="T0" fmla="*/ 0 w 6984"/>
              <a:gd name="T1" fmla="*/ 8015 h 20954"/>
              <a:gd name="T2" fmla="*/ 53280 w 6984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6" name="object 59"/>
          <p:cNvSpPr>
            <a:spLocks/>
          </p:cNvSpPr>
          <p:nvPr/>
        </p:nvSpPr>
        <p:spPr bwMode="auto">
          <a:xfrm>
            <a:off x="5457825" y="623888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7" name="object 60"/>
          <p:cNvSpPr>
            <a:spLocks/>
          </p:cNvSpPr>
          <p:nvPr/>
        </p:nvSpPr>
        <p:spPr bwMode="auto">
          <a:xfrm>
            <a:off x="6646863" y="623888"/>
            <a:ext cx="7937" cy="20637"/>
          </a:xfrm>
          <a:custGeom>
            <a:avLst/>
            <a:gdLst>
              <a:gd name="T0" fmla="*/ 0 w 6984"/>
              <a:gd name="T1" fmla="*/ 8021 h 20954"/>
              <a:gd name="T2" fmla="*/ 53280 w 6984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8" name="object 61"/>
          <p:cNvSpPr>
            <a:spLocks/>
          </p:cNvSpPr>
          <p:nvPr/>
        </p:nvSpPr>
        <p:spPr bwMode="auto">
          <a:xfrm>
            <a:off x="5483225" y="627063"/>
            <a:ext cx="9525" cy="14287"/>
          </a:xfrm>
          <a:custGeom>
            <a:avLst/>
            <a:gdLst>
              <a:gd name="T0" fmla="*/ 0 w 8889"/>
              <a:gd name="T1" fmla="*/ 19258 h 13334"/>
              <a:gd name="T2" fmla="*/ 26090 w 8889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9" name="object 62"/>
          <p:cNvSpPr>
            <a:spLocks/>
          </p:cNvSpPr>
          <p:nvPr/>
        </p:nvSpPr>
        <p:spPr bwMode="auto">
          <a:xfrm>
            <a:off x="6673850" y="627063"/>
            <a:ext cx="9525" cy="14287"/>
          </a:xfrm>
          <a:custGeom>
            <a:avLst/>
            <a:gdLst>
              <a:gd name="T0" fmla="*/ 0 w 8890"/>
              <a:gd name="T1" fmla="*/ 19258 h 13334"/>
              <a:gd name="T2" fmla="*/ 26046 w 8890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0" name="object 63"/>
          <p:cNvSpPr>
            <a:spLocks/>
          </p:cNvSpPr>
          <p:nvPr/>
        </p:nvSpPr>
        <p:spPr bwMode="auto">
          <a:xfrm>
            <a:off x="5483225" y="460375"/>
            <a:ext cx="9525" cy="12700"/>
          </a:xfrm>
          <a:custGeom>
            <a:avLst/>
            <a:gdLst>
              <a:gd name="T0" fmla="*/ 0 w 8889"/>
              <a:gd name="T1" fmla="*/ 2927 h 13334"/>
              <a:gd name="T2" fmla="*/ 26090 w 8889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1" name="object 64"/>
          <p:cNvSpPr>
            <a:spLocks/>
          </p:cNvSpPr>
          <p:nvPr/>
        </p:nvSpPr>
        <p:spPr bwMode="auto">
          <a:xfrm>
            <a:off x="6673850" y="460375"/>
            <a:ext cx="9525" cy="12700"/>
          </a:xfrm>
          <a:custGeom>
            <a:avLst/>
            <a:gdLst>
              <a:gd name="T0" fmla="*/ 0 w 8890"/>
              <a:gd name="T1" fmla="*/ 2927 h 13334"/>
              <a:gd name="T2" fmla="*/ 26046 w 8890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2" name="object 65"/>
          <p:cNvSpPr>
            <a:spLocks/>
          </p:cNvSpPr>
          <p:nvPr/>
        </p:nvSpPr>
        <p:spPr bwMode="auto">
          <a:xfrm>
            <a:off x="5483225" y="541338"/>
            <a:ext cx="9525" cy="14287"/>
          </a:xfrm>
          <a:custGeom>
            <a:avLst/>
            <a:gdLst>
              <a:gd name="T0" fmla="*/ 0 w 8889"/>
              <a:gd name="T1" fmla="*/ 19258 h 13334"/>
              <a:gd name="T2" fmla="*/ 26090 w 8889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3" name="object 66"/>
          <p:cNvSpPr>
            <a:spLocks/>
          </p:cNvSpPr>
          <p:nvPr/>
        </p:nvSpPr>
        <p:spPr bwMode="auto">
          <a:xfrm>
            <a:off x="6673850" y="541338"/>
            <a:ext cx="9525" cy="14287"/>
          </a:xfrm>
          <a:custGeom>
            <a:avLst/>
            <a:gdLst>
              <a:gd name="T0" fmla="*/ 0 w 8890"/>
              <a:gd name="T1" fmla="*/ 19258 h 13334"/>
              <a:gd name="T2" fmla="*/ 26046 w 8890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90" h="13334">
                <a:moveTo>
                  <a:pt x="0" y="6381"/>
                </a:moveTo>
                <a:lnTo>
                  <a:pt x="8635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4" name="object 67"/>
          <p:cNvSpPr>
            <a:spLocks/>
          </p:cNvSpPr>
          <p:nvPr/>
        </p:nvSpPr>
        <p:spPr bwMode="auto">
          <a:xfrm>
            <a:off x="55086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5" name="object 68"/>
          <p:cNvSpPr>
            <a:spLocks/>
          </p:cNvSpPr>
          <p:nvPr/>
        </p:nvSpPr>
        <p:spPr bwMode="auto">
          <a:xfrm>
            <a:off x="66992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6" name="object 69"/>
          <p:cNvSpPr>
            <a:spLocks/>
          </p:cNvSpPr>
          <p:nvPr/>
        </p:nvSpPr>
        <p:spPr bwMode="auto">
          <a:xfrm>
            <a:off x="54943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7" name="object 70"/>
          <p:cNvSpPr>
            <a:spLocks/>
          </p:cNvSpPr>
          <p:nvPr/>
        </p:nvSpPr>
        <p:spPr bwMode="auto">
          <a:xfrm>
            <a:off x="6684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8" name="object 71"/>
          <p:cNvSpPr>
            <a:spLocks/>
          </p:cNvSpPr>
          <p:nvPr/>
        </p:nvSpPr>
        <p:spPr bwMode="auto">
          <a:xfrm>
            <a:off x="5473700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69" name="object 72"/>
          <p:cNvSpPr>
            <a:spLocks/>
          </p:cNvSpPr>
          <p:nvPr/>
        </p:nvSpPr>
        <p:spPr bwMode="auto">
          <a:xfrm>
            <a:off x="6664325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0" name="object 73"/>
          <p:cNvSpPr>
            <a:spLocks/>
          </p:cNvSpPr>
          <p:nvPr/>
        </p:nvSpPr>
        <p:spPr bwMode="auto">
          <a:xfrm>
            <a:off x="54816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1" name="object 74"/>
          <p:cNvSpPr>
            <a:spLocks/>
          </p:cNvSpPr>
          <p:nvPr/>
        </p:nvSpPr>
        <p:spPr bwMode="auto">
          <a:xfrm>
            <a:off x="6670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2" name="object 75"/>
          <p:cNvSpPr>
            <a:spLocks/>
          </p:cNvSpPr>
          <p:nvPr/>
        </p:nvSpPr>
        <p:spPr bwMode="auto">
          <a:xfrm>
            <a:off x="54673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3" name="object 76"/>
          <p:cNvSpPr>
            <a:spLocks/>
          </p:cNvSpPr>
          <p:nvPr/>
        </p:nvSpPr>
        <p:spPr bwMode="auto">
          <a:xfrm>
            <a:off x="6656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4" name="object 77"/>
          <p:cNvSpPr>
            <a:spLocks/>
          </p:cNvSpPr>
          <p:nvPr/>
        </p:nvSpPr>
        <p:spPr bwMode="auto">
          <a:xfrm>
            <a:off x="5511800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5" name="object 78"/>
          <p:cNvSpPr>
            <a:spLocks/>
          </p:cNvSpPr>
          <p:nvPr/>
        </p:nvSpPr>
        <p:spPr bwMode="auto">
          <a:xfrm>
            <a:off x="6702425" y="549275"/>
            <a:ext cx="6350" cy="7938"/>
          </a:xfrm>
          <a:custGeom>
            <a:avLst/>
            <a:gdLst>
              <a:gd name="T0" fmla="*/ 0 w 6984"/>
              <a:gd name="T1" fmla="*/ 715 h 8890"/>
              <a:gd name="T2" fmla="*/ 1502 w 6984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6" name="object 79"/>
          <p:cNvSpPr>
            <a:spLocks/>
          </p:cNvSpPr>
          <p:nvPr/>
        </p:nvSpPr>
        <p:spPr bwMode="auto">
          <a:xfrm>
            <a:off x="5511800" y="631825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7" name="object 80"/>
          <p:cNvSpPr>
            <a:spLocks/>
          </p:cNvSpPr>
          <p:nvPr/>
        </p:nvSpPr>
        <p:spPr bwMode="auto">
          <a:xfrm>
            <a:off x="6702425" y="631825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8" name="object 81"/>
          <p:cNvSpPr>
            <a:spLocks/>
          </p:cNvSpPr>
          <p:nvPr/>
        </p:nvSpPr>
        <p:spPr bwMode="auto">
          <a:xfrm>
            <a:off x="5511800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9" name="object 82"/>
          <p:cNvSpPr>
            <a:spLocks/>
          </p:cNvSpPr>
          <p:nvPr/>
        </p:nvSpPr>
        <p:spPr bwMode="auto">
          <a:xfrm>
            <a:off x="6702425" y="463550"/>
            <a:ext cx="6350" cy="9525"/>
          </a:xfrm>
          <a:custGeom>
            <a:avLst/>
            <a:gdLst>
              <a:gd name="T0" fmla="*/ 0 w 6984"/>
              <a:gd name="T1" fmla="*/ 13210 h 8890"/>
              <a:gd name="T2" fmla="*/ 1502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0" name="object 83"/>
          <p:cNvSpPr>
            <a:spLocks/>
          </p:cNvSpPr>
          <p:nvPr/>
        </p:nvSpPr>
        <p:spPr bwMode="auto">
          <a:xfrm>
            <a:off x="5457825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1" name="object 84"/>
          <p:cNvSpPr>
            <a:spLocks/>
          </p:cNvSpPr>
          <p:nvPr/>
        </p:nvSpPr>
        <p:spPr bwMode="auto">
          <a:xfrm>
            <a:off x="6646863" y="549275"/>
            <a:ext cx="7937" cy="7938"/>
          </a:xfrm>
          <a:custGeom>
            <a:avLst/>
            <a:gdLst>
              <a:gd name="T0" fmla="*/ 0 w 6984"/>
              <a:gd name="T1" fmla="*/ 715 h 8890"/>
              <a:gd name="T2" fmla="*/ 53280 w 6984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2" name="object 85"/>
          <p:cNvSpPr>
            <a:spLocks/>
          </p:cNvSpPr>
          <p:nvPr/>
        </p:nvSpPr>
        <p:spPr bwMode="auto">
          <a:xfrm>
            <a:off x="5457825" y="631825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3" name="object 86"/>
          <p:cNvSpPr>
            <a:spLocks/>
          </p:cNvSpPr>
          <p:nvPr/>
        </p:nvSpPr>
        <p:spPr bwMode="auto">
          <a:xfrm>
            <a:off x="6646863" y="631825"/>
            <a:ext cx="7937" cy="9525"/>
          </a:xfrm>
          <a:custGeom>
            <a:avLst/>
            <a:gdLst>
              <a:gd name="T0" fmla="*/ 0 w 6984"/>
              <a:gd name="T1" fmla="*/ 13210 h 8890"/>
              <a:gd name="T2" fmla="*/ 53280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4" name="object 87"/>
          <p:cNvSpPr>
            <a:spLocks/>
          </p:cNvSpPr>
          <p:nvPr/>
        </p:nvSpPr>
        <p:spPr bwMode="auto">
          <a:xfrm>
            <a:off x="5457825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5" name="object 88"/>
          <p:cNvSpPr>
            <a:spLocks/>
          </p:cNvSpPr>
          <p:nvPr/>
        </p:nvSpPr>
        <p:spPr bwMode="auto">
          <a:xfrm>
            <a:off x="6646863" y="463550"/>
            <a:ext cx="7937" cy="9525"/>
          </a:xfrm>
          <a:custGeom>
            <a:avLst/>
            <a:gdLst>
              <a:gd name="T0" fmla="*/ 0 w 6984"/>
              <a:gd name="T1" fmla="*/ 13210 h 8890"/>
              <a:gd name="T2" fmla="*/ 53280 w 6984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4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6" name="object 90"/>
          <p:cNvSpPr>
            <a:spLocks/>
          </p:cNvSpPr>
          <p:nvPr/>
        </p:nvSpPr>
        <p:spPr bwMode="auto">
          <a:xfrm>
            <a:off x="4333875" y="555625"/>
            <a:ext cx="9525" cy="23813"/>
          </a:xfrm>
          <a:custGeom>
            <a:avLst/>
            <a:gdLst>
              <a:gd name="T0" fmla="*/ 0 w 8889"/>
              <a:gd name="T1" fmla="*/ 9759 h 24129"/>
              <a:gd name="T2" fmla="*/ 26090 w 8889"/>
              <a:gd name="T3" fmla="*/ 975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7" name="object 91"/>
          <p:cNvSpPr>
            <a:spLocks/>
          </p:cNvSpPr>
          <p:nvPr/>
        </p:nvSpPr>
        <p:spPr bwMode="auto">
          <a:xfrm>
            <a:off x="4333875" y="487363"/>
            <a:ext cx="9525" cy="55562"/>
          </a:xfrm>
          <a:custGeom>
            <a:avLst/>
            <a:gdLst>
              <a:gd name="T0" fmla="*/ 13046 w 8889"/>
              <a:gd name="T1" fmla="*/ 0 h 54609"/>
              <a:gd name="T2" fmla="*/ 13046 w 8889"/>
              <a:gd name="T3" fmla="*/ 714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8" name="object 92"/>
          <p:cNvSpPr>
            <a:spLocks/>
          </p:cNvSpPr>
          <p:nvPr/>
        </p:nvSpPr>
        <p:spPr bwMode="auto">
          <a:xfrm>
            <a:off x="4362450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89" name="object 93"/>
          <p:cNvSpPr>
            <a:spLocks/>
          </p:cNvSpPr>
          <p:nvPr/>
        </p:nvSpPr>
        <p:spPr bwMode="auto">
          <a:xfrm>
            <a:off x="4308475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0" name="object 94"/>
          <p:cNvSpPr>
            <a:spLocks/>
          </p:cNvSpPr>
          <p:nvPr/>
        </p:nvSpPr>
        <p:spPr bwMode="auto">
          <a:xfrm>
            <a:off x="4362450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1" name="object 95"/>
          <p:cNvSpPr>
            <a:spLocks/>
          </p:cNvSpPr>
          <p:nvPr/>
        </p:nvSpPr>
        <p:spPr bwMode="auto">
          <a:xfrm>
            <a:off x="4308475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2" name="object 96"/>
          <p:cNvSpPr>
            <a:spLocks/>
          </p:cNvSpPr>
          <p:nvPr/>
        </p:nvSpPr>
        <p:spPr bwMode="auto">
          <a:xfrm>
            <a:off x="4333875" y="460375"/>
            <a:ext cx="9525" cy="12700"/>
          </a:xfrm>
          <a:custGeom>
            <a:avLst/>
            <a:gdLst>
              <a:gd name="T0" fmla="*/ 0 w 8889"/>
              <a:gd name="T1" fmla="*/ 2927 h 13334"/>
              <a:gd name="T2" fmla="*/ 26090 w 8889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3" name="object 97"/>
          <p:cNvSpPr>
            <a:spLocks/>
          </p:cNvSpPr>
          <p:nvPr/>
        </p:nvSpPr>
        <p:spPr bwMode="auto">
          <a:xfrm>
            <a:off x="4333875" y="541338"/>
            <a:ext cx="9525" cy="14287"/>
          </a:xfrm>
          <a:custGeom>
            <a:avLst/>
            <a:gdLst>
              <a:gd name="T0" fmla="*/ 0 w 8889"/>
              <a:gd name="T1" fmla="*/ 19258 h 13334"/>
              <a:gd name="T2" fmla="*/ 26090 w 8889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4" name="object 98"/>
          <p:cNvSpPr>
            <a:spLocks/>
          </p:cNvSpPr>
          <p:nvPr/>
        </p:nvSpPr>
        <p:spPr bwMode="auto">
          <a:xfrm>
            <a:off x="4362450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5" name="object 99"/>
          <p:cNvSpPr>
            <a:spLocks/>
          </p:cNvSpPr>
          <p:nvPr/>
        </p:nvSpPr>
        <p:spPr bwMode="auto">
          <a:xfrm>
            <a:off x="4362450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6" name="object 100"/>
          <p:cNvSpPr>
            <a:spLocks/>
          </p:cNvSpPr>
          <p:nvPr/>
        </p:nvSpPr>
        <p:spPr bwMode="auto">
          <a:xfrm>
            <a:off x="4308475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7" name="object 101"/>
          <p:cNvSpPr>
            <a:spLocks/>
          </p:cNvSpPr>
          <p:nvPr/>
        </p:nvSpPr>
        <p:spPr bwMode="auto">
          <a:xfrm>
            <a:off x="4308475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8" name="object 102"/>
          <p:cNvSpPr>
            <a:spLocks/>
          </p:cNvSpPr>
          <p:nvPr/>
        </p:nvSpPr>
        <p:spPr bwMode="auto">
          <a:xfrm>
            <a:off x="1939925" y="487363"/>
            <a:ext cx="925513" cy="123825"/>
          </a:xfrm>
          <a:custGeom>
            <a:avLst/>
            <a:gdLst>
              <a:gd name="T0" fmla="*/ 920694 w 925830"/>
              <a:gd name="T1" fmla="*/ 0 h 124459"/>
              <a:gd name="T2" fmla="*/ 0 w 925830"/>
              <a:gd name="T3" fmla="*/ 0 h 124459"/>
              <a:gd name="T4" fmla="*/ 0 w 925830"/>
              <a:gd name="T5" fmla="*/ 114551 h 124459"/>
              <a:gd name="T6" fmla="*/ 920694 w 925830"/>
              <a:gd name="T7" fmla="*/ 114551 h 124459"/>
              <a:gd name="T8" fmla="*/ 920694 w 925830"/>
              <a:gd name="T9" fmla="*/ 0 h 124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5830" h="124459">
                <a:moveTo>
                  <a:pt x="925753" y="0"/>
                </a:moveTo>
                <a:lnTo>
                  <a:pt x="0" y="0"/>
                </a:lnTo>
                <a:lnTo>
                  <a:pt x="0" y="124307"/>
                </a:lnTo>
                <a:lnTo>
                  <a:pt x="925753" y="124307"/>
                </a:lnTo>
                <a:lnTo>
                  <a:pt x="925753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99" name="object 103"/>
          <p:cNvSpPr>
            <a:spLocks/>
          </p:cNvSpPr>
          <p:nvPr/>
        </p:nvSpPr>
        <p:spPr bwMode="auto">
          <a:xfrm>
            <a:off x="1939925" y="577850"/>
            <a:ext cx="909638" cy="33338"/>
          </a:xfrm>
          <a:custGeom>
            <a:avLst/>
            <a:gdLst>
              <a:gd name="T0" fmla="*/ 895036 w 910589"/>
              <a:gd name="T1" fmla="*/ 28262 h 33654"/>
              <a:gd name="T2" fmla="*/ 886544 w 910589"/>
              <a:gd name="T3" fmla="*/ 28262 h 33654"/>
              <a:gd name="T4" fmla="*/ 886544 w 910589"/>
              <a:gd name="T5" fmla="*/ 28699 h 33654"/>
              <a:gd name="T6" fmla="*/ 895036 w 910589"/>
              <a:gd name="T7" fmla="*/ 28699 h 33654"/>
              <a:gd name="T8" fmla="*/ 895036 w 910589"/>
              <a:gd name="T9" fmla="*/ 28262 h 33654"/>
              <a:gd name="T10" fmla="*/ 867540 w 910589"/>
              <a:gd name="T11" fmla="*/ 0 h 33654"/>
              <a:gd name="T12" fmla="*/ 23255 w 910589"/>
              <a:gd name="T13" fmla="*/ 0 h 33654"/>
              <a:gd name="T14" fmla="*/ 23255 w 910589"/>
              <a:gd name="T15" fmla="*/ 28688 h 33654"/>
              <a:gd name="T16" fmla="*/ 867540 w 910589"/>
              <a:gd name="T17" fmla="*/ 28688 h 33654"/>
              <a:gd name="T18" fmla="*/ 867540 w 910589"/>
              <a:gd name="T19" fmla="*/ 0 h 33654"/>
              <a:gd name="T20" fmla="*/ 4261 w 910589"/>
              <a:gd name="T21" fmla="*/ 28666 h 33654"/>
              <a:gd name="T22" fmla="*/ 0 w 910589"/>
              <a:gd name="T23" fmla="*/ 28666 h 33654"/>
              <a:gd name="T24" fmla="*/ 4261 w 910589"/>
              <a:gd name="T25" fmla="*/ 28688 h 33654"/>
              <a:gd name="T26" fmla="*/ 4261 w 910589"/>
              <a:gd name="T27" fmla="*/ 28666 h 336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10589" h="33654">
                <a:moveTo>
                  <a:pt x="910132" y="32867"/>
                </a:moveTo>
                <a:lnTo>
                  <a:pt x="901496" y="32867"/>
                </a:lnTo>
                <a:lnTo>
                  <a:pt x="901496" y="33375"/>
                </a:lnTo>
                <a:lnTo>
                  <a:pt x="910132" y="33375"/>
                </a:lnTo>
                <a:lnTo>
                  <a:pt x="910132" y="32867"/>
                </a:lnTo>
                <a:close/>
              </a:path>
              <a:path w="910589" h="33654">
                <a:moveTo>
                  <a:pt x="882167" y="0"/>
                </a:moveTo>
                <a:lnTo>
                  <a:pt x="23647" y="0"/>
                </a:lnTo>
                <a:lnTo>
                  <a:pt x="23647" y="33362"/>
                </a:lnTo>
                <a:lnTo>
                  <a:pt x="882167" y="33362"/>
                </a:lnTo>
                <a:lnTo>
                  <a:pt x="882167" y="0"/>
                </a:lnTo>
                <a:close/>
              </a:path>
              <a:path w="910589" h="33654">
                <a:moveTo>
                  <a:pt x="4330" y="33337"/>
                </a:moveTo>
                <a:lnTo>
                  <a:pt x="0" y="33337"/>
                </a:lnTo>
                <a:lnTo>
                  <a:pt x="4330" y="33362"/>
                </a:lnTo>
                <a:lnTo>
                  <a:pt x="4330" y="33337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0" name="object 104"/>
          <p:cNvSpPr>
            <a:spLocks/>
          </p:cNvSpPr>
          <p:nvPr/>
        </p:nvSpPr>
        <p:spPr bwMode="auto">
          <a:xfrm>
            <a:off x="2844800" y="455613"/>
            <a:ext cx="0" cy="188912"/>
          </a:xfrm>
          <a:custGeom>
            <a:avLst/>
            <a:gdLst>
              <a:gd name="T0" fmla="*/ 0 h 189229"/>
              <a:gd name="T1" fmla="*/ 183973 h 1892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noFill/>
          <a:ln w="1125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1" name="object 105"/>
          <p:cNvSpPr>
            <a:spLocks/>
          </p:cNvSpPr>
          <p:nvPr/>
        </p:nvSpPr>
        <p:spPr bwMode="auto">
          <a:xfrm>
            <a:off x="28590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2" name="object 106"/>
          <p:cNvSpPr>
            <a:spLocks/>
          </p:cNvSpPr>
          <p:nvPr/>
        </p:nvSpPr>
        <p:spPr bwMode="auto">
          <a:xfrm>
            <a:off x="2868613" y="455613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3" name="object 107"/>
          <p:cNvSpPr>
            <a:spLocks/>
          </p:cNvSpPr>
          <p:nvPr/>
        </p:nvSpPr>
        <p:spPr bwMode="auto">
          <a:xfrm>
            <a:off x="2868613" y="623888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4" name="object 108"/>
          <p:cNvSpPr>
            <a:spLocks/>
          </p:cNvSpPr>
          <p:nvPr/>
        </p:nvSpPr>
        <p:spPr bwMode="auto">
          <a:xfrm>
            <a:off x="2814638" y="455613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5" name="object 109"/>
          <p:cNvSpPr>
            <a:spLocks/>
          </p:cNvSpPr>
          <p:nvPr/>
        </p:nvSpPr>
        <p:spPr bwMode="auto">
          <a:xfrm>
            <a:off x="2868613" y="538163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6" name="object 110"/>
          <p:cNvSpPr>
            <a:spLocks/>
          </p:cNvSpPr>
          <p:nvPr/>
        </p:nvSpPr>
        <p:spPr bwMode="auto">
          <a:xfrm>
            <a:off x="2814638" y="538163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7" name="object 111"/>
          <p:cNvSpPr>
            <a:spLocks/>
          </p:cNvSpPr>
          <p:nvPr/>
        </p:nvSpPr>
        <p:spPr bwMode="auto">
          <a:xfrm>
            <a:off x="2814638" y="623888"/>
            <a:ext cx="7937" cy="20637"/>
          </a:xfrm>
          <a:custGeom>
            <a:avLst/>
            <a:gdLst>
              <a:gd name="T0" fmla="*/ 0 w 6985"/>
              <a:gd name="T1" fmla="*/ 8021 h 20954"/>
              <a:gd name="T2" fmla="*/ 5315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8" name="object 112"/>
          <p:cNvSpPr>
            <a:spLocks/>
          </p:cNvSpPr>
          <p:nvPr/>
        </p:nvSpPr>
        <p:spPr bwMode="auto">
          <a:xfrm>
            <a:off x="286702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09" name="object 113"/>
          <p:cNvSpPr>
            <a:spLocks/>
          </p:cNvSpPr>
          <p:nvPr/>
        </p:nvSpPr>
        <p:spPr bwMode="auto">
          <a:xfrm>
            <a:off x="285273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0" name="object 114"/>
          <p:cNvSpPr>
            <a:spLocks/>
          </p:cNvSpPr>
          <p:nvPr/>
        </p:nvSpPr>
        <p:spPr bwMode="auto">
          <a:xfrm>
            <a:off x="283210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1" name="object 115"/>
          <p:cNvSpPr>
            <a:spLocks/>
          </p:cNvSpPr>
          <p:nvPr/>
        </p:nvSpPr>
        <p:spPr bwMode="auto">
          <a:xfrm>
            <a:off x="2838450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" name="object 116"/>
          <p:cNvSpPr>
            <a:spLocks/>
          </p:cNvSpPr>
          <p:nvPr/>
        </p:nvSpPr>
        <p:spPr bwMode="auto">
          <a:xfrm>
            <a:off x="28241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9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3" name="object 117"/>
          <p:cNvSpPr>
            <a:spLocks/>
          </p:cNvSpPr>
          <p:nvPr/>
        </p:nvSpPr>
        <p:spPr bwMode="auto">
          <a:xfrm>
            <a:off x="2868613" y="547688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4" name="object 118"/>
          <p:cNvSpPr>
            <a:spLocks/>
          </p:cNvSpPr>
          <p:nvPr/>
        </p:nvSpPr>
        <p:spPr bwMode="auto">
          <a:xfrm>
            <a:off x="2868613" y="631825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5" name="object 119"/>
          <p:cNvSpPr>
            <a:spLocks/>
          </p:cNvSpPr>
          <p:nvPr/>
        </p:nvSpPr>
        <p:spPr bwMode="auto">
          <a:xfrm>
            <a:off x="2868613" y="463550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6" name="object 120"/>
          <p:cNvSpPr>
            <a:spLocks/>
          </p:cNvSpPr>
          <p:nvPr/>
        </p:nvSpPr>
        <p:spPr bwMode="auto">
          <a:xfrm>
            <a:off x="2814638" y="547688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7" name="object 121"/>
          <p:cNvSpPr>
            <a:spLocks/>
          </p:cNvSpPr>
          <p:nvPr/>
        </p:nvSpPr>
        <p:spPr bwMode="auto">
          <a:xfrm>
            <a:off x="2814638" y="631825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8" name="object 122"/>
          <p:cNvSpPr>
            <a:spLocks/>
          </p:cNvSpPr>
          <p:nvPr/>
        </p:nvSpPr>
        <p:spPr bwMode="auto">
          <a:xfrm>
            <a:off x="2814638" y="463550"/>
            <a:ext cx="7937" cy="9525"/>
          </a:xfrm>
          <a:custGeom>
            <a:avLst/>
            <a:gdLst>
              <a:gd name="T0" fmla="*/ 0 w 6985"/>
              <a:gd name="T1" fmla="*/ 13210 h 8890"/>
              <a:gd name="T2" fmla="*/ 5315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9" name="object 123"/>
          <p:cNvSpPr>
            <a:spLocks/>
          </p:cNvSpPr>
          <p:nvPr/>
        </p:nvSpPr>
        <p:spPr bwMode="auto">
          <a:xfrm>
            <a:off x="195421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0" name="object 124"/>
          <p:cNvSpPr>
            <a:spLocks/>
          </p:cNvSpPr>
          <p:nvPr/>
        </p:nvSpPr>
        <p:spPr bwMode="auto">
          <a:xfrm>
            <a:off x="1963738" y="455613"/>
            <a:ext cx="6350" cy="22225"/>
          </a:xfrm>
          <a:custGeom>
            <a:avLst/>
            <a:gdLst>
              <a:gd name="T0" fmla="*/ 0 w 6985"/>
              <a:gd name="T1" fmla="*/ 26243 h 20954"/>
              <a:gd name="T2" fmla="*/ 1499 w 6985"/>
              <a:gd name="T3" fmla="*/ 26243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1" name="object 125"/>
          <p:cNvSpPr>
            <a:spLocks/>
          </p:cNvSpPr>
          <p:nvPr/>
        </p:nvSpPr>
        <p:spPr bwMode="auto">
          <a:xfrm>
            <a:off x="1963738" y="623888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2" name="object 126"/>
          <p:cNvSpPr>
            <a:spLocks/>
          </p:cNvSpPr>
          <p:nvPr/>
        </p:nvSpPr>
        <p:spPr bwMode="auto">
          <a:xfrm>
            <a:off x="1963738" y="538163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3" name="object 127"/>
          <p:cNvSpPr>
            <a:spLocks/>
          </p:cNvSpPr>
          <p:nvPr/>
        </p:nvSpPr>
        <p:spPr bwMode="auto">
          <a:xfrm>
            <a:off x="1939925" y="627063"/>
            <a:ext cx="4763" cy="14287"/>
          </a:xfrm>
          <a:custGeom>
            <a:avLst/>
            <a:gdLst>
              <a:gd name="T0" fmla="*/ 0 w 4444"/>
              <a:gd name="T1" fmla="*/ 19258 h 13334"/>
              <a:gd name="T2" fmla="*/ 13127 w 4444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4" name="object 128"/>
          <p:cNvSpPr>
            <a:spLocks/>
          </p:cNvSpPr>
          <p:nvPr/>
        </p:nvSpPr>
        <p:spPr bwMode="auto">
          <a:xfrm>
            <a:off x="1939925" y="460375"/>
            <a:ext cx="4763" cy="12700"/>
          </a:xfrm>
          <a:custGeom>
            <a:avLst/>
            <a:gdLst>
              <a:gd name="T0" fmla="*/ 0 w 4444"/>
              <a:gd name="T1" fmla="*/ 2927 h 13334"/>
              <a:gd name="T2" fmla="*/ 13127 w 4444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1"/>
                </a:moveTo>
                <a:lnTo>
                  <a:pt x="4330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5" name="object 129"/>
          <p:cNvSpPr>
            <a:spLocks/>
          </p:cNvSpPr>
          <p:nvPr/>
        </p:nvSpPr>
        <p:spPr bwMode="auto">
          <a:xfrm>
            <a:off x="1939925" y="541338"/>
            <a:ext cx="4763" cy="14287"/>
          </a:xfrm>
          <a:custGeom>
            <a:avLst/>
            <a:gdLst>
              <a:gd name="T0" fmla="*/ 0 w 4444"/>
              <a:gd name="T1" fmla="*/ 19279 h 13334"/>
              <a:gd name="T2" fmla="*/ 13091 w 4444"/>
              <a:gd name="T3" fmla="*/ 19279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4" h="13334">
                <a:moveTo>
                  <a:pt x="0" y="6388"/>
                </a:moveTo>
                <a:lnTo>
                  <a:pt x="4318" y="6388"/>
                </a:lnTo>
              </a:path>
            </a:pathLst>
          </a:custGeom>
          <a:noFill/>
          <a:ln w="1404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6" name="object 130"/>
          <p:cNvSpPr>
            <a:spLocks/>
          </p:cNvSpPr>
          <p:nvPr/>
        </p:nvSpPr>
        <p:spPr bwMode="auto">
          <a:xfrm>
            <a:off x="19605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7" name="object 131"/>
          <p:cNvSpPr>
            <a:spLocks/>
          </p:cNvSpPr>
          <p:nvPr/>
        </p:nvSpPr>
        <p:spPr bwMode="auto">
          <a:xfrm>
            <a:off x="19462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8" name="object 132"/>
          <p:cNvSpPr>
            <a:spLocks/>
          </p:cNvSpPr>
          <p:nvPr/>
        </p:nvSpPr>
        <p:spPr bwMode="auto">
          <a:xfrm>
            <a:off x="1963738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9" name="object 133"/>
          <p:cNvSpPr>
            <a:spLocks/>
          </p:cNvSpPr>
          <p:nvPr/>
        </p:nvSpPr>
        <p:spPr bwMode="auto">
          <a:xfrm>
            <a:off x="1963738" y="631825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0" name="object 134"/>
          <p:cNvSpPr>
            <a:spLocks/>
          </p:cNvSpPr>
          <p:nvPr/>
        </p:nvSpPr>
        <p:spPr bwMode="auto">
          <a:xfrm>
            <a:off x="1963738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1" name="object 135"/>
          <p:cNvSpPr>
            <a:spLocks/>
          </p:cNvSpPr>
          <p:nvPr/>
        </p:nvSpPr>
        <p:spPr bwMode="auto">
          <a:xfrm>
            <a:off x="3357563" y="611188"/>
            <a:ext cx="9525" cy="1587"/>
          </a:xfrm>
          <a:custGeom>
            <a:avLst/>
            <a:gdLst>
              <a:gd name="T0" fmla="*/ 0 w 8889"/>
              <a:gd name="T1" fmla="*/ 648345468 h 634"/>
              <a:gd name="T2" fmla="*/ 26090 w 8889"/>
              <a:gd name="T3" fmla="*/ 648345468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34">
                <a:moveTo>
                  <a:pt x="0" y="273"/>
                </a:moveTo>
                <a:lnTo>
                  <a:pt x="8636" y="273"/>
                </a:lnTo>
              </a:path>
            </a:pathLst>
          </a:custGeom>
          <a:noFill/>
          <a:ln w="3175">
            <a:solidFill>
              <a:srgbClr val="A0A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2" name="object 136"/>
          <p:cNvSpPr>
            <a:spLocks/>
          </p:cNvSpPr>
          <p:nvPr/>
        </p:nvSpPr>
        <p:spPr bwMode="auto">
          <a:xfrm>
            <a:off x="3357563" y="579438"/>
            <a:ext cx="9525" cy="33337"/>
          </a:xfrm>
          <a:custGeom>
            <a:avLst/>
            <a:gdLst>
              <a:gd name="T0" fmla="*/ 0 w 8889"/>
              <a:gd name="T1" fmla="*/ 19021 h 33020"/>
              <a:gd name="T2" fmla="*/ 26090 w 8889"/>
              <a:gd name="T3" fmla="*/ 19021 h 33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33020">
                <a:moveTo>
                  <a:pt x="0" y="16325"/>
                </a:moveTo>
                <a:lnTo>
                  <a:pt x="8636" y="16325"/>
                </a:lnTo>
              </a:path>
            </a:pathLst>
          </a:custGeom>
          <a:noFill/>
          <a:ln w="33921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3" name="object 137"/>
          <p:cNvSpPr>
            <a:spLocks/>
          </p:cNvSpPr>
          <p:nvPr/>
        </p:nvSpPr>
        <p:spPr bwMode="auto">
          <a:xfrm>
            <a:off x="3357563" y="555625"/>
            <a:ext cx="9525" cy="23813"/>
          </a:xfrm>
          <a:custGeom>
            <a:avLst/>
            <a:gdLst>
              <a:gd name="T0" fmla="*/ 0 w 8889"/>
              <a:gd name="T1" fmla="*/ 9759 h 24129"/>
              <a:gd name="T2" fmla="*/ 26090 w 8889"/>
              <a:gd name="T3" fmla="*/ 9759 h 241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24129">
                <a:moveTo>
                  <a:pt x="0" y="12052"/>
                </a:moveTo>
                <a:lnTo>
                  <a:pt x="8636" y="12052"/>
                </a:lnTo>
              </a:path>
            </a:pathLst>
          </a:custGeom>
          <a:noFill/>
          <a:ln w="25374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4" name="object 138"/>
          <p:cNvSpPr>
            <a:spLocks/>
          </p:cNvSpPr>
          <p:nvPr/>
        </p:nvSpPr>
        <p:spPr bwMode="auto">
          <a:xfrm>
            <a:off x="3357563" y="487363"/>
            <a:ext cx="9525" cy="55562"/>
          </a:xfrm>
          <a:custGeom>
            <a:avLst/>
            <a:gdLst>
              <a:gd name="T0" fmla="*/ 13046 w 8889"/>
              <a:gd name="T1" fmla="*/ 0 h 54609"/>
              <a:gd name="T2" fmla="*/ 13046 w 8889"/>
              <a:gd name="T3" fmla="*/ 71441 h 5460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54609">
                <a:moveTo>
                  <a:pt x="4318" y="0"/>
                </a:moveTo>
                <a:lnTo>
                  <a:pt x="4318" y="54165"/>
                </a:lnTo>
              </a:path>
            </a:pathLst>
          </a:custGeom>
          <a:noFill/>
          <a:ln w="9906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5" name="object 139"/>
          <p:cNvSpPr>
            <a:spLocks/>
          </p:cNvSpPr>
          <p:nvPr/>
        </p:nvSpPr>
        <p:spPr bwMode="auto">
          <a:xfrm>
            <a:off x="3376613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86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6" name="object 140"/>
          <p:cNvSpPr>
            <a:spLocks/>
          </p:cNvSpPr>
          <p:nvPr/>
        </p:nvSpPr>
        <p:spPr bwMode="auto">
          <a:xfrm>
            <a:off x="3386138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7" name="object 141"/>
          <p:cNvSpPr>
            <a:spLocks/>
          </p:cNvSpPr>
          <p:nvPr/>
        </p:nvSpPr>
        <p:spPr bwMode="auto">
          <a:xfrm>
            <a:off x="3386138" y="623888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8" name="object 142"/>
          <p:cNvSpPr>
            <a:spLocks/>
          </p:cNvSpPr>
          <p:nvPr/>
        </p:nvSpPr>
        <p:spPr bwMode="auto">
          <a:xfrm>
            <a:off x="3332163" y="455613"/>
            <a:ext cx="6350" cy="22225"/>
          </a:xfrm>
          <a:custGeom>
            <a:avLst/>
            <a:gdLst>
              <a:gd name="T0" fmla="*/ 0 w 6985"/>
              <a:gd name="T1" fmla="*/ 26266 h 20954"/>
              <a:gd name="T2" fmla="*/ 1499 w 6985"/>
              <a:gd name="T3" fmla="*/ 26266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9" name="object 143"/>
          <p:cNvSpPr>
            <a:spLocks/>
          </p:cNvSpPr>
          <p:nvPr/>
        </p:nvSpPr>
        <p:spPr bwMode="auto">
          <a:xfrm>
            <a:off x="3386138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0" name="object 144"/>
          <p:cNvSpPr>
            <a:spLocks/>
          </p:cNvSpPr>
          <p:nvPr/>
        </p:nvSpPr>
        <p:spPr bwMode="auto">
          <a:xfrm>
            <a:off x="3332163" y="538163"/>
            <a:ext cx="6350" cy="20637"/>
          </a:xfrm>
          <a:custGeom>
            <a:avLst/>
            <a:gdLst>
              <a:gd name="T0" fmla="*/ 0 w 6985"/>
              <a:gd name="T1" fmla="*/ 8015 h 20954"/>
              <a:gd name="T2" fmla="*/ 1499 w 6985"/>
              <a:gd name="T3" fmla="*/ 8015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29"/>
                </a:moveTo>
                <a:lnTo>
                  <a:pt x="6883" y="10229"/>
                </a:lnTo>
              </a:path>
            </a:pathLst>
          </a:custGeom>
          <a:noFill/>
          <a:ln w="21729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1" name="object 145"/>
          <p:cNvSpPr>
            <a:spLocks/>
          </p:cNvSpPr>
          <p:nvPr/>
        </p:nvSpPr>
        <p:spPr bwMode="auto">
          <a:xfrm>
            <a:off x="3332163" y="623888"/>
            <a:ext cx="6350" cy="20637"/>
          </a:xfrm>
          <a:custGeom>
            <a:avLst/>
            <a:gdLst>
              <a:gd name="T0" fmla="*/ 0 w 6985"/>
              <a:gd name="T1" fmla="*/ 8021 h 20954"/>
              <a:gd name="T2" fmla="*/ 1499 w 6985"/>
              <a:gd name="T3" fmla="*/ 8021 h 209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20954">
                <a:moveTo>
                  <a:pt x="0" y="10236"/>
                </a:moveTo>
                <a:lnTo>
                  <a:pt x="6883" y="10236"/>
                </a:lnTo>
              </a:path>
            </a:pathLst>
          </a:custGeom>
          <a:noFill/>
          <a:ln w="217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2" name="object 146"/>
          <p:cNvSpPr>
            <a:spLocks/>
          </p:cNvSpPr>
          <p:nvPr/>
        </p:nvSpPr>
        <p:spPr bwMode="auto">
          <a:xfrm>
            <a:off x="3357563" y="627063"/>
            <a:ext cx="9525" cy="14287"/>
          </a:xfrm>
          <a:custGeom>
            <a:avLst/>
            <a:gdLst>
              <a:gd name="T0" fmla="*/ 0 w 8889"/>
              <a:gd name="T1" fmla="*/ 19258 h 13334"/>
              <a:gd name="T2" fmla="*/ 26090 w 8889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3" name="object 147"/>
          <p:cNvSpPr>
            <a:spLocks/>
          </p:cNvSpPr>
          <p:nvPr/>
        </p:nvSpPr>
        <p:spPr bwMode="auto">
          <a:xfrm>
            <a:off x="3357563" y="460375"/>
            <a:ext cx="9525" cy="12700"/>
          </a:xfrm>
          <a:custGeom>
            <a:avLst/>
            <a:gdLst>
              <a:gd name="T0" fmla="*/ 0 w 8889"/>
              <a:gd name="T1" fmla="*/ 2927 h 13334"/>
              <a:gd name="T2" fmla="*/ 26090 w 8889"/>
              <a:gd name="T3" fmla="*/ 2927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4" name="object 148"/>
          <p:cNvSpPr>
            <a:spLocks/>
          </p:cNvSpPr>
          <p:nvPr/>
        </p:nvSpPr>
        <p:spPr bwMode="auto">
          <a:xfrm>
            <a:off x="3357563" y="541338"/>
            <a:ext cx="9525" cy="14287"/>
          </a:xfrm>
          <a:custGeom>
            <a:avLst/>
            <a:gdLst>
              <a:gd name="T0" fmla="*/ 0 w 8889"/>
              <a:gd name="T1" fmla="*/ 19258 h 13334"/>
              <a:gd name="T2" fmla="*/ 26090 w 8889"/>
              <a:gd name="T3" fmla="*/ 19258 h 133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13334">
                <a:moveTo>
                  <a:pt x="0" y="6381"/>
                </a:moveTo>
                <a:lnTo>
                  <a:pt x="8636" y="6381"/>
                </a:lnTo>
              </a:path>
            </a:pathLst>
          </a:custGeom>
          <a:noFill/>
          <a:ln w="14033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5" name="object 149"/>
          <p:cNvSpPr>
            <a:spLocks/>
          </p:cNvSpPr>
          <p:nvPr/>
        </p:nvSpPr>
        <p:spPr bwMode="auto">
          <a:xfrm>
            <a:off x="3382963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6" name="object 150"/>
          <p:cNvSpPr>
            <a:spLocks/>
          </p:cNvSpPr>
          <p:nvPr/>
        </p:nvSpPr>
        <p:spPr bwMode="auto">
          <a:xfrm>
            <a:off x="3368675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7" name="object 151"/>
          <p:cNvSpPr>
            <a:spLocks/>
          </p:cNvSpPr>
          <p:nvPr/>
        </p:nvSpPr>
        <p:spPr bwMode="auto">
          <a:xfrm>
            <a:off x="3348038" y="444500"/>
            <a:ext cx="0" cy="209550"/>
          </a:xfrm>
          <a:custGeom>
            <a:avLst/>
            <a:gdLst>
              <a:gd name="T0" fmla="*/ 0 h 209550"/>
              <a:gd name="T1" fmla="*/ 209334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34"/>
                </a:lnTo>
              </a:path>
            </a:pathLst>
          </a:custGeom>
          <a:noFill/>
          <a:ln w="20599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8" name="object 152"/>
          <p:cNvSpPr>
            <a:spLocks/>
          </p:cNvSpPr>
          <p:nvPr/>
        </p:nvSpPr>
        <p:spPr bwMode="auto">
          <a:xfrm>
            <a:off x="33543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9" name="object 153"/>
          <p:cNvSpPr>
            <a:spLocks/>
          </p:cNvSpPr>
          <p:nvPr/>
        </p:nvSpPr>
        <p:spPr bwMode="auto">
          <a:xfrm>
            <a:off x="3341688" y="444500"/>
            <a:ext cx="0" cy="209550"/>
          </a:xfrm>
          <a:custGeom>
            <a:avLst/>
            <a:gdLst>
              <a:gd name="T0" fmla="*/ 0 h 209550"/>
              <a:gd name="T1" fmla="*/ 209321 h 2095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9550">
                <a:moveTo>
                  <a:pt x="0" y="0"/>
                </a:moveTo>
                <a:lnTo>
                  <a:pt x="0" y="209321"/>
                </a:lnTo>
              </a:path>
            </a:pathLst>
          </a:custGeom>
          <a:noFill/>
          <a:ln w="6680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0" name="object 154"/>
          <p:cNvSpPr>
            <a:spLocks/>
          </p:cNvSpPr>
          <p:nvPr/>
        </p:nvSpPr>
        <p:spPr bwMode="auto">
          <a:xfrm>
            <a:off x="3386138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1" name="object 155"/>
          <p:cNvSpPr>
            <a:spLocks/>
          </p:cNvSpPr>
          <p:nvPr/>
        </p:nvSpPr>
        <p:spPr bwMode="auto">
          <a:xfrm>
            <a:off x="3386138" y="631825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2" name="object 156"/>
          <p:cNvSpPr>
            <a:spLocks/>
          </p:cNvSpPr>
          <p:nvPr/>
        </p:nvSpPr>
        <p:spPr bwMode="auto">
          <a:xfrm>
            <a:off x="3386138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3" name="object 157"/>
          <p:cNvSpPr>
            <a:spLocks/>
          </p:cNvSpPr>
          <p:nvPr/>
        </p:nvSpPr>
        <p:spPr bwMode="auto">
          <a:xfrm>
            <a:off x="3332163" y="549275"/>
            <a:ext cx="6350" cy="7938"/>
          </a:xfrm>
          <a:custGeom>
            <a:avLst/>
            <a:gdLst>
              <a:gd name="T0" fmla="*/ 0 w 6985"/>
              <a:gd name="T1" fmla="*/ 715 h 8890"/>
              <a:gd name="T2" fmla="*/ 1499 w 6985"/>
              <a:gd name="T3" fmla="*/ 715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4" name="object 158"/>
          <p:cNvSpPr>
            <a:spLocks/>
          </p:cNvSpPr>
          <p:nvPr/>
        </p:nvSpPr>
        <p:spPr bwMode="auto">
          <a:xfrm>
            <a:off x="3332163" y="631825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5" name="object 159"/>
          <p:cNvSpPr>
            <a:spLocks/>
          </p:cNvSpPr>
          <p:nvPr/>
        </p:nvSpPr>
        <p:spPr bwMode="auto">
          <a:xfrm>
            <a:off x="3332163" y="463550"/>
            <a:ext cx="6350" cy="9525"/>
          </a:xfrm>
          <a:custGeom>
            <a:avLst/>
            <a:gdLst>
              <a:gd name="T0" fmla="*/ 0 w 6985"/>
              <a:gd name="T1" fmla="*/ 13210 h 8890"/>
              <a:gd name="T2" fmla="*/ 1499 w 6985"/>
              <a:gd name="T3" fmla="*/ 13210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85" h="8890">
                <a:moveTo>
                  <a:pt x="0" y="4381"/>
                </a:moveTo>
                <a:lnTo>
                  <a:pt x="6883" y="4381"/>
                </a:lnTo>
              </a:path>
            </a:pathLst>
          </a:custGeom>
          <a:noFill/>
          <a:ln w="10033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6" name="object 160"/>
          <p:cNvSpPr>
            <a:spLocks/>
          </p:cNvSpPr>
          <p:nvPr/>
        </p:nvSpPr>
        <p:spPr bwMode="auto">
          <a:xfrm>
            <a:off x="3082925" y="227013"/>
            <a:ext cx="17463" cy="84137"/>
          </a:xfrm>
          <a:custGeom>
            <a:avLst/>
            <a:gdLst>
              <a:gd name="T0" fmla="*/ 11113 w 17780"/>
              <a:gd name="T1" fmla="*/ 0 h 83820"/>
              <a:gd name="T2" fmla="*/ 1896 w 17780"/>
              <a:gd name="T3" fmla="*/ 0 h 83820"/>
              <a:gd name="T4" fmla="*/ 0 w 17780"/>
              <a:gd name="T5" fmla="*/ 2699 h 83820"/>
              <a:gd name="T6" fmla="*/ 0 w 17780"/>
              <a:gd name="T7" fmla="*/ 85841 h 83820"/>
              <a:gd name="T8" fmla="*/ 1896 w 17780"/>
              <a:gd name="T9" fmla="*/ 88539 h 83820"/>
              <a:gd name="T10" fmla="*/ 11113 w 17780"/>
              <a:gd name="T11" fmla="*/ 88539 h 83820"/>
              <a:gd name="T12" fmla="*/ 13017 w 17780"/>
              <a:gd name="T13" fmla="*/ 85841 h 83820"/>
              <a:gd name="T14" fmla="*/ 13017 w 17780"/>
              <a:gd name="T15" fmla="*/ 2699 h 83820"/>
              <a:gd name="T16" fmla="*/ 11113 w 17780"/>
              <a:gd name="T17" fmla="*/ 0 h 83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" h="83820">
                <a:moveTo>
                  <a:pt x="14820" y="0"/>
                </a:moveTo>
                <a:lnTo>
                  <a:pt x="2527" y="0"/>
                </a:lnTo>
                <a:lnTo>
                  <a:pt x="0" y="2539"/>
                </a:lnTo>
                <a:lnTo>
                  <a:pt x="0" y="80810"/>
                </a:lnTo>
                <a:lnTo>
                  <a:pt x="2527" y="83350"/>
                </a:lnTo>
                <a:lnTo>
                  <a:pt x="14820" y="83350"/>
                </a:lnTo>
                <a:lnTo>
                  <a:pt x="17360" y="80810"/>
                </a:lnTo>
                <a:lnTo>
                  <a:pt x="17360" y="2539"/>
                </a:lnTo>
                <a:lnTo>
                  <a:pt x="14820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7" name="object 161"/>
          <p:cNvSpPr>
            <a:spLocks/>
          </p:cNvSpPr>
          <p:nvPr/>
        </p:nvSpPr>
        <p:spPr bwMode="auto">
          <a:xfrm>
            <a:off x="3032125" y="376238"/>
            <a:ext cx="117475" cy="15875"/>
          </a:xfrm>
          <a:custGeom>
            <a:avLst/>
            <a:gdLst>
              <a:gd name="T0" fmla="*/ 85839 w 117475"/>
              <a:gd name="T1" fmla="*/ 0 h 16510"/>
              <a:gd name="T2" fmla="*/ 31508 w 117475"/>
              <a:gd name="T3" fmla="*/ 0 h 16510"/>
              <a:gd name="T4" fmla="*/ 18763 w 117475"/>
              <a:gd name="T5" fmla="*/ 1214 h 16510"/>
              <a:gd name="T6" fmla="*/ 7629 w 117475"/>
              <a:gd name="T7" fmla="*/ 4706 h 16510"/>
              <a:gd name="T8" fmla="*/ 0 w 117475"/>
              <a:gd name="T9" fmla="*/ 8488 h 16510"/>
              <a:gd name="T10" fmla="*/ 117347 w 117475"/>
              <a:gd name="T11" fmla="*/ 8488 h 16510"/>
              <a:gd name="T12" fmla="*/ 110921 w 117475"/>
              <a:gd name="T13" fmla="*/ 5282 h 16510"/>
              <a:gd name="T14" fmla="*/ 100065 w 117475"/>
              <a:gd name="T15" fmla="*/ 1527 h 16510"/>
              <a:gd name="T16" fmla="*/ 87456 w 117475"/>
              <a:gd name="T17" fmla="*/ 19 h 16510"/>
              <a:gd name="T18" fmla="*/ 85839 w 117475"/>
              <a:gd name="T19" fmla="*/ 0 h 165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475" h="16510">
                <a:moveTo>
                  <a:pt x="85839" y="0"/>
                </a:moveTo>
                <a:lnTo>
                  <a:pt x="31508" y="0"/>
                </a:lnTo>
                <a:lnTo>
                  <a:pt x="18763" y="2276"/>
                </a:lnTo>
                <a:lnTo>
                  <a:pt x="7629" y="8815"/>
                </a:lnTo>
                <a:lnTo>
                  <a:pt x="0" y="15900"/>
                </a:lnTo>
                <a:lnTo>
                  <a:pt x="117347" y="15900"/>
                </a:lnTo>
                <a:lnTo>
                  <a:pt x="110921" y="9893"/>
                </a:lnTo>
                <a:lnTo>
                  <a:pt x="100065" y="2860"/>
                </a:lnTo>
                <a:lnTo>
                  <a:pt x="87456" y="35"/>
                </a:lnTo>
                <a:lnTo>
                  <a:pt x="8583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8" name="object 162"/>
          <p:cNvSpPr>
            <a:spLocks/>
          </p:cNvSpPr>
          <p:nvPr/>
        </p:nvSpPr>
        <p:spPr bwMode="auto">
          <a:xfrm>
            <a:off x="3027363" y="411163"/>
            <a:ext cx="125412" cy="144462"/>
          </a:xfrm>
          <a:custGeom>
            <a:avLst/>
            <a:gdLst>
              <a:gd name="T0" fmla="*/ 140181 w 124460"/>
              <a:gd name="T1" fmla="*/ 0 h 145415"/>
              <a:gd name="T2" fmla="*/ 0 w 124460"/>
              <a:gd name="T3" fmla="*/ 0 h 145415"/>
              <a:gd name="T4" fmla="*/ 0 w 124460"/>
              <a:gd name="T5" fmla="*/ 83098 h 145415"/>
              <a:gd name="T6" fmla="*/ 18228 w 124460"/>
              <a:gd name="T7" fmla="*/ 117130 h 145415"/>
              <a:gd name="T8" fmla="*/ 140181 w 124460"/>
              <a:gd name="T9" fmla="*/ 130346 h 145415"/>
              <a:gd name="T10" fmla="*/ 140181 w 124460"/>
              <a:gd name="T11" fmla="*/ 0 h 145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460" h="145415">
                <a:moveTo>
                  <a:pt x="124091" y="0"/>
                </a:moveTo>
                <a:lnTo>
                  <a:pt x="0" y="0"/>
                </a:lnTo>
                <a:lnTo>
                  <a:pt x="0" y="92316"/>
                </a:lnTo>
                <a:lnTo>
                  <a:pt x="16140" y="130125"/>
                </a:lnTo>
                <a:lnTo>
                  <a:pt x="124091" y="144805"/>
                </a:lnTo>
                <a:lnTo>
                  <a:pt x="124091" y="0"/>
                </a:lnTo>
                <a:close/>
              </a:path>
            </a:pathLst>
          </a:custGeom>
          <a:solidFill>
            <a:srgbClr val="FFD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9" name="object 163"/>
          <p:cNvSpPr>
            <a:spLocks/>
          </p:cNvSpPr>
          <p:nvPr/>
        </p:nvSpPr>
        <p:spPr bwMode="auto">
          <a:xfrm>
            <a:off x="3027363" y="438150"/>
            <a:ext cx="38100" cy="109538"/>
          </a:xfrm>
          <a:custGeom>
            <a:avLst/>
            <a:gdLst>
              <a:gd name="T0" fmla="*/ 31750 w 38100"/>
              <a:gd name="T1" fmla="*/ 0 h 109220"/>
              <a:gd name="T2" fmla="*/ 0 w 38100"/>
              <a:gd name="T3" fmla="*/ 0 h 109220"/>
              <a:gd name="T4" fmla="*/ 0 w 38100"/>
              <a:gd name="T5" fmla="*/ 50876 h 109220"/>
              <a:gd name="T6" fmla="*/ 7046 w 38100"/>
              <a:gd name="T7" fmla="*/ 94593 h 109220"/>
              <a:gd name="T8" fmla="*/ 38071 w 38100"/>
              <a:gd name="T9" fmla="*/ 114082 h 109220"/>
              <a:gd name="T10" fmla="*/ 33398 w 38100"/>
              <a:gd name="T11" fmla="*/ 101629 h 109220"/>
              <a:gd name="T12" fmla="*/ 31750 w 38100"/>
              <a:gd name="T13" fmla="*/ 87916 h 109220"/>
              <a:gd name="T14" fmla="*/ 31750 w 38100"/>
              <a:gd name="T15" fmla="*/ 0 h 109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100" h="109220">
                <a:moveTo>
                  <a:pt x="31750" y="0"/>
                </a:moveTo>
                <a:lnTo>
                  <a:pt x="0" y="0"/>
                </a:lnTo>
                <a:lnTo>
                  <a:pt x="0" y="48564"/>
                </a:lnTo>
                <a:lnTo>
                  <a:pt x="7046" y="90293"/>
                </a:lnTo>
                <a:lnTo>
                  <a:pt x="38071" y="108897"/>
                </a:lnTo>
                <a:lnTo>
                  <a:pt x="33398" y="97011"/>
                </a:lnTo>
                <a:lnTo>
                  <a:pt x="31750" y="83921"/>
                </a:lnTo>
                <a:lnTo>
                  <a:pt x="31750" y="0"/>
                </a:lnTo>
                <a:close/>
              </a:path>
            </a:pathLst>
          </a:custGeom>
          <a:solidFill>
            <a:srgbClr val="B4B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0" name="object 164"/>
          <p:cNvSpPr>
            <a:spLocks/>
          </p:cNvSpPr>
          <p:nvPr/>
        </p:nvSpPr>
        <p:spPr bwMode="auto">
          <a:xfrm>
            <a:off x="3059113" y="411163"/>
            <a:ext cx="93662" cy="165100"/>
          </a:xfrm>
          <a:custGeom>
            <a:avLst/>
            <a:gdLst>
              <a:gd name="T0" fmla="*/ 108740 w 92710"/>
              <a:gd name="T1" fmla="*/ 0 h 165100"/>
              <a:gd name="T2" fmla="*/ 0 w 92710"/>
              <a:gd name="T3" fmla="*/ 0 h 165100"/>
              <a:gd name="T4" fmla="*/ 0 w 92710"/>
              <a:gd name="T5" fmla="*/ 112204 h 165100"/>
              <a:gd name="T6" fmla="*/ 18990 w 92710"/>
              <a:gd name="T7" fmla="*/ 150035 h 165100"/>
              <a:gd name="T8" fmla="*/ 108740 w 92710"/>
              <a:gd name="T9" fmla="*/ 164744 h 165100"/>
              <a:gd name="T10" fmla="*/ 108740 w 92710"/>
              <a:gd name="T11" fmla="*/ 0 h 165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710" h="165100">
                <a:moveTo>
                  <a:pt x="92341" y="0"/>
                </a:moveTo>
                <a:lnTo>
                  <a:pt x="0" y="0"/>
                </a:lnTo>
                <a:lnTo>
                  <a:pt x="0" y="112204"/>
                </a:lnTo>
                <a:lnTo>
                  <a:pt x="16126" y="150035"/>
                </a:lnTo>
                <a:lnTo>
                  <a:pt x="92341" y="164744"/>
                </a:lnTo>
                <a:lnTo>
                  <a:pt x="92341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1" name="object 165"/>
          <p:cNvSpPr>
            <a:spLocks/>
          </p:cNvSpPr>
          <p:nvPr/>
        </p:nvSpPr>
        <p:spPr bwMode="auto">
          <a:xfrm>
            <a:off x="3027363" y="415925"/>
            <a:ext cx="125412" cy="0"/>
          </a:xfrm>
          <a:custGeom>
            <a:avLst/>
            <a:gdLst>
              <a:gd name="T0" fmla="*/ 0 w 124460"/>
              <a:gd name="T1" fmla="*/ 140181 w 12446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4460">
                <a:moveTo>
                  <a:pt x="0" y="0"/>
                </a:moveTo>
                <a:lnTo>
                  <a:pt x="124091" y="0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2" name="object 166"/>
          <p:cNvSpPr>
            <a:spLocks/>
          </p:cNvSpPr>
          <p:nvPr/>
        </p:nvSpPr>
        <p:spPr bwMode="auto">
          <a:xfrm>
            <a:off x="2986088" y="409575"/>
            <a:ext cx="207962" cy="0"/>
          </a:xfrm>
          <a:custGeom>
            <a:avLst/>
            <a:gdLst>
              <a:gd name="T0" fmla="*/ 0 w 208914"/>
              <a:gd name="T1" fmla="*/ 193958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63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3" name="object 167"/>
          <p:cNvSpPr>
            <a:spLocks/>
          </p:cNvSpPr>
          <p:nvPr/>
        </p:nvSpPr>
        <p:spPr bwMode="auto">
          <a:xfrm>
            <a:off x="2984500" y="401638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4" name="object 168"/>
          <p:cNvSpPr>
            <a:spLocks/>
          </p:cNvSpPr>
          <p:nvPr/>
        </p:nvSpPr>
        <p:spPr bwMode="auto">
          <a:xfrm>
            <a:off x="2986088" y="392113"/>
            <a:ext cx="207962" cy="0"/>
          </a:xfrm>
          <a:custGeom>
            <a:avLst/>
            <a:gdLst>
              <a:gd name="T0" fmla="*/ 0 w 208280"/>
              <a:gd name="T1" fmla="*/ 20289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5" name="object 169"/>
          <p:cNvSpPr>
            <a:spLocks/>
          </p:cNvSpPr>
          <p:nvPr/>
        </p:nvSpPr>
        <p:spPr bwMode="auto">
          <a:xfrm>
            <a:off x="3162300" y="385763"/>
            <a:ext cx="20638" cy="6350"/>
          </a:xfrm>
          <a:custGeom>
            <a:avLst/>
            <a:gdLst>
              <a:gd name="T0" fmla="*/ 0 w 20955"/>
              <a:gd name="T1" fmla="*/ 743 h 6985"/>
              <a:gd name="T2" fmla="*/ 16013 w 20955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6" name="object 170"/>
          <p:cNvSpPr>
            <a:spLocks/>
          </p:cNvSpPr>
          <p:nvPr/>
        </p:nvSpPr>
        <p:spPr bwMode="auto">
          <a:xfrm>
            <a:off x="2995613" y="385763"/>
            <a:ext cx="20637" cy="6350"/>
          </a:xfrm>
          <a:custGeom>
            <a:avLst/>
            <a:gdLst>
              <a:gd name="T0" fmla="*/ 0 w 20955"/>
              <a:gd name="T1" fmla="*/ 743 h 6985"/>
              <a:gd name="T2" fmla="*/ 16010 w 20955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7" name="object 171"/>
          <p:cNvSpPr>
            <a:spLocks/>
          </p:cNvSpPr>
          <p:nvPr/>
        </p:nvSpPr>
        <p:spPr bwMode="auto">
          <a:xfrm>
            <a:off x="3162300" y="438150"/>
            <a:ext cx="20638" cy="7938"/>
          </a:xfrm>
          <a:custGeom>
            <a:avLst/>
            <a:gdLst>
              <a:gd name="T0" fmla="*/ 0 w 20955"/>
              <a:gd name="T1" fmla="*/ 26499 h 6984"/>
              <a:gd name="T2" fmla="*/ 16013 w 20955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8" name="object 172"/>
          <p:cNvSpPr>
            <a:spLocks/>
          </p:cNvSpPr>
          <p:nvPr/>
        </p:nvSpPr>
        <p:spPr bwMode="auto">
          <a:xfrm>
            <a:off x="3081338" y="385763"/>
            <a:ext cx="20637" cy="6350"/>
          </a:xfrm>
          <a:custGeom>
            <a:avLst/>
            <a:gdLst>
              <a:gd name="T0" fmla="*/ 0 w 20955"/>
              <a:gd name="T1" fmla="*/ 743 h 6985"/>
              <a:gd name="T2" fmla="*/ 16000 w 20955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5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9" name="object 173"/>
          <p:cNvSpPr>
            <a:spLocks/>
          </p:cNvSpPr>
          <p:nvPr/>
        </p:nvSpPr>
        <p:spPr bwMode="auto">
          <a:xfrm>
            <a:off x="3081338" y="438150"/>
            <a:ext cx="20637" cy="7938"/>
          </a:xfrm>
          <a:custGeom>
            <a:avLst/>
            <a:gdLst>
              <a:gd name="T0" fmla="*/ 0 w 20955"/>
              <a:gd name="T1" fmla="*/ 26499 h 6984"/>
              <a:gd name="T2" fmla="*/ 16000 w 20955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34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0" name="object 174"/>
          <p:cNvSpPr>
            <a:spLocks/>
          </p:cNvSpPr>
          <p:nvPr/>
        </p:nvSpPr>
        <p:spPr bwMode="auto">
          <a:xfrm>
            <a:off x="2995613" y="438150"/>
            <a:ext cx="20637" cy="7938"/>
          </a:xfrm>
          <a:custGeom>
            <a:avLst/>
            <a:gdLst>
              <a:gd name="T0" fmla="*/ 0 w 20955"/>
              <a:gd name="T1" fmla="*/ 26499 h 6984"/>
              <a:gd name="T2" fmla="*/ 16010 w 20955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955" h="6984">
                <a:moveTo>
                  <a:pt x="0" y="3416"/>
                </a:moveTo>
                <a:lnTo>
                  <a:pt x="20447" y="3416"/>
                </a:lnTo>
              </a:path>
            </a:pathLst>
          </a:custGeom>
          <a:noFill/>
          <a:ln w="810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1" name="object 175"/>
          <p:cNvSpPr>
            <a:spLocks/>
          </p:cNvSpPr>
          <p:nvPr/>
        </p:nvSpPr>
        <p:spPr bwMode="auto">
          <a:xfrm>
            <a:off x="2998788" y="411163"/>
            <a:ext cx="14287" cy="7937"/>
          </a:xfrm>
          <a:custGeom>
            <a:avLst/>
            <a:gdLst>
              <a:gd name="T0" fmla="*/ 0 w 13335"/>
              <a:gd name="T1" fmla="*/ 698 h 8890"/>
              <a:gd name="T2" fmla="*/ 38429 w 13335"/>
              <a:gd name="T3" fmla="*/ 698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2" name="object 176"/>
          <p:cNvSpPr>
            <a:spLocks/>
          </p:cNvSpPr>
          <p:nvPr/>
        </p:nvSpPr>
        <p:spPr bwMode="auto">
          <a:xfrm>
            <a:off x="3167063" y="411163"/>
            <a:ext cx="12700" cy="7937"/>
          </a:xfrm>
          <a:custGeom>
            <a:avLst/>
            <a:gdLst>
              <a:gd name="T0" fmla="*/ 0 w 13335"/>
              <a:gd name="T1" fmla="*/ 698 h 8890"/>
              <a:gd name="T2" fmla="*/ 5841 w 13335"/>
              <a:gd name="T3" fmla="*/ 698 h 88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35" h="8890">
                <a:moveTo>
                  <a:pt x="0" y="4286"/>
                </a:moveTo>
                <a:lnTo>
                  <a:pt x="12750" y="4286"/>
                </a:lnTo>
              </a:path>
            </a:pathLst>
          </a:custGeom>
          <a:noFill/>
          <a:ln w="9842">
            <a:solidFill>
              <a:srgbClr val="8A96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3" name="object 177"/>
          <p:cNvSpPr>
            <a:spLocks/>
          </p:cNvSpPr>
          <p:nvPr/>
        </p:nvSpPr>
        <p:spPr bwMode="auto">
          <a:xfrm>
            <a:off x="2984500" y="3952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4" name="object 178"/>
          <p:cNvSpPr>
            <a:spLocks/>
          </p:cNvSpPr>
          <p:nvPr/>
        </p:nvSpPr>
        <p:spPr bwMode="auto">
          <a:xfrm>
            <a:off x="2984500" y="407988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5" name="object 179"/>
          <p:cNvSpPr>
            <a:spLocks/>
          </p:cNvSpPr>
          <p:nvPr/>
        </p:nvSpPr>
        <p:spPr bwMode="auto">
          <a:xfrm>
            <a:off x="2986088" y="438150"/>
            <a:ext cx="207962" cy="0"/>
          </a:xfrm>
          <a:custGeom>
            <a:avLst/>
            <a:gdLst>
              <a:gd name="T0" fmla="*/ 0 w 208914"/>
              <a:gd name="T1" fmla="*/ 193979 w 20891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914">
                <a:moveTo>
                  <a:pt x="0" y="0"/>
                </a:moveTo>
                <a:lnTo>
                  <a:pt x="208684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6" name="object 180"/>
          <p:cNvSpPr>
            <a:spLocks/>
          </p:cNvSpPr>
          <p:nvPr/>
        </p:nvSpPr>
        <p:spPr bwMode="auto">
          <a:xfrm>
            <a:off x="2984500" y="428625"/>
            <a:ext cx="209550" cy="0"/>
          </a:xfrm>
          <a:custGeom>
            <a:avLst/>
            <a:gdLst>
              <a:gd name="T0" fmla="*/ 0 w 209550"/>
              <a:gd name="T1" fmla="*/ 209067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67" y="0"/>
                </a:lnTo>
              </a:path>
            </a:pathLst>
          </a:custGeom>
          <a:noFill/>
          <a:ln w="17780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7" name="object 181"/>
          <p:cNvSpPr>
            <a:spLocks/>
          </p:cNvSpPr>
          <p:nvPr/>
        </p:nvSpPr>
        <p:spPr bwMode="auto">
          <a:xfrm>
            <a:off x="2986088" y="420688"/>
            <a:ext cx="207962" cy="0"/>
          </a:xfrm>
          <a:custGeom>
            <a:avLst/>
            <a:gdLst>
              <a:gd name="T0" fmla="*/ 0 w 208280"/>
              <a:gd name="T1" fmla="*/ 202895 w 2082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8280">
                <a:moveTo>
                  <a:pt x="0" y="0"/>
                </a:moveTo>
                <a:lnTo>
                  <a:pt x="207917" y="0"/>
                </a:lnTo>
              </a:path>
            </a:pathLst>
          </a:custGeom>
          <a:noFill/>
          <a:ln w="3175">
            <a:solidFill>
              <a:srgbClr val="CACD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8" name="object 182"/>
          <p:cNvSpPr>
            <a:spLocks/>
          </p:cNvSpPr>
          <p:nvPr/>
        </p:nvSpPr>
        <p:spPr bwMode="auto">
          <a:xfrm>
            <a:off x="2984500" y="422275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9" name="object 183"/>
          <p:cNvSpPr>
            <a:spLocks/>
          </p:cNvSpPr>
          <p:nvPr/>
        </p:nvSpPr>
        <p:spPr bwMode="auto">
          <a:xfrm>
            <a:off x="2984500" y="436563"/>
            <a:ext cx="209550" cy="0"/>
          </a:xfrm>
          <a:custGeom>
            <a:avLst/>
            <a:gdLst>
              <a:gd name="T0" fmla="*/ 0 w 209550"/>
              <a:gd name="T1" fmla="*/ 209054 w 2095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noFill/>
          <a:ln w="6642">
            <a:solidFill>
              <a:srgbClr val="B4B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0" name="object 184"/>
          <p:cNvSpPr>
            <a:spLocks/>
          </p:cNvSpPr>
          <p:nvPr/>
        </p:nvSpPr>
        <p:spPr bwMode="auto">
          <a:xfrm>
            <a:off x="3081338" y="385763"/>
            <a:ext cx="9525" cy="6350"/>
          </a:xfrm>
          <a:custGeom>
            <a:avLst/>
            <a:gdLst>
              <a:gd name="T0" fmla="*/ 0 w 8889"/>
              <a:gd name="T1" fmla="*/ 743 h 6985"/>
              <a:gd name="T2" fmla="*/ 26434 w 8889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1" name="object 185"/>
          <p:cNvSpPr>
            <a:spLocks/>
          </p:cNvSpPr>
          <p:nvPr/>
        </p:nvSpPr>
        <p:spPr bwMode="auto">
          <a:xfrm>
            <a:off x="2998788" y="385763"/>
            <a:ext cx="7937" cy="6350"/>
          </a:xfrm>
          <a:custGeom>
            <a:avLst/>
            <a:gdLst>
              <a:gd name="T0" fmla="*/ 0 w 8889"/>
              <a:gd name="T1" fmla="*/ 743 h 6985"/>
              <a:gd name="T2" fmla="*/ 1428 w 8889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2" name="object 186"/>
          <p:cNvSpPr>
            <a:spLocks/>
          </p:cNvSpPr>
          <p:nvPr/>
        </p:nvSpPr>
        <p:spPr bwMode="auto">
          <a:xfrm>
            <a:off x="3167063" y="385763"/>
            <a:ext cx="7937" cy="6350"/>
          </a:xfrm>
          <a:custGeom>
            <a:avLst/>
            <a:gdLst>
              <a:gd name="T0" fmla="*/ 0 w 8889"/>
              <a:gd name="T1" fmla="*/ 743 h 6985"/>
              <a:gd name="T2" fmla="*/ 1428 w 8889"/>
              <a:gd name="T3" fmla="*/ 743 h 69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5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3" name="object 187"/>
          <p:cNvSpPr>
            <a:spLocks/>
          </p:cNvSpPr>
          <p:nvPr/>
        </p:nvSpPr>
        <p:spPr bwMode="auto">
          <a:xfrm>
            <a:off x="3081338" y="438150"/>
            <a:ext cx="9525" cy="7938"/>
          </a:xfrm>
          <a:custGeom>
            <a:avLst/>
            <a:gdLst>
              <a:gd name="T0" fmla="*/ 0 w 8889"/>
              <a:gd name="T1" fmla="*/ 26499 h 6984"/>
              <a:gd name="T2" fmla="*/ 26434 w 8889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4" name="object 188"/>
          <p:cNvSpPr>
            <a:spLocks/>
          </p:cNvSpPr>
          <p:nvPr/>
        </p:nvSpPr>
        <p:spPr bwMode="auto">
          <a:xfrm>
            <a:off x="2998788" y="438150"/>
            <a:ext cx="7937" cy="7938"/>
          </a:xfrm>
          <a:custGeom>
            <a:avLst/>
            <a:gdLst>
              <a:gd name="T0" fmla="*/ 0 w 8889"/>
              <a:gd name="T1" fmla="*/ 26499 h 6984"/>
              <a:gd name="T2" fmla="*/ 1428 w 8889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5" name="object 189"/>
          <p:cNvSpPr>
            <a:spLocks/>
          </p:cNvSpPr>
          <p:nvPr/>
        </p:nvSpPr>
        <p:spPr bwMode="auto">
          <a:xfrm>
            <a:off x="3167063" y="438150"/>
            <a:ext cx="7937" cy="7938"/>
          </a:xfrm>
          <a:custGeom>
            <a:avLst/>
            <a:gdLst>
              <a:gd name="T0" fmla="*/ 0 w 8889"/>
              <a:gd name="T1" fmla="*/ 26499 h 6984"/>
              <a:gd name="T2" fmla="*/ 1428 w 8889"/>
              <a:gd name="T3" fmla="*/ 26499 h 69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89" h="6984">
                <a:moveTo>
                  <a:pt x="0" y="3416"/>
                </a:moveTo>
                <a:lnTo>
                  <a:pt x="8750" y="3416"/>
                </a:lnTo>
              </a:path>
            </a:pathLst>
          </a:custGeom>
          <a:noFill/>
          <a:ln w="8102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6" name="object 190"/>
          <p:cNvSpPr>
            <a:spLocks/>
          </p:cNvSpPr>
          <p:nvPr/>
        </p:nvSpPr>
        <p:spPr bwMode="auto">
          <a:xfrm>
            <a:off x="3041650" y="369888"/>
            <a:ext cx="98425" cy="12700"/>
          </a:xfrm>
          <a:custGeom>
            <a:avLst/>
            <a:gdLst>
              <a:gd name="T0" fmla="*/ 110697 w 97155"/>
              <a:gd name="T1" fmla="*/ 0 h 13970"/>
              <a:gd name="T2" fmla="*/ 8473 w 97155"/>
              <a:gd name="T3" fmla="*/ 0 h 13970"/>
              <a:gd name="T4" fmla="*/ 0 w 97155"/>
              <a:gd name="T5" fmla="*/ 1368 h 13970"/>
              <a:gd name="T6" fmla="*/ 0 w 97155"/>
              <a:gd name="T7" fmla="*/ 2943 h 13970"/>
              <a:gd name="T8" fmla="*/ 119172 w 97155"/>
              <a:gd name="T9" fmla="*/ 2943 h 13970"/>
              <a:gd name="T10" fmla="*/ 119172 w 97155"/>
              <a:gd name="T11" fmla="*/ 1368 h 13970"/>
              <a:gd name="T12" fmla="*/ 110697 w 97155"/>
              <a:gd name="T13" fmla="*/ 0 h 139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155" h="13970">
                <a:moveTo>
                  <a:pt x="89928" y="0"/>
                </a:moveTo>
                <a:lnTo>
                  <a:pt x="6883" y="0"/>
                </a:lnTo>
                <a:lnTo>
                  <a:pt x="0" y="6286"/>
                </a:lnTo>
                <a:lnTo>
                  <a:pt x="0" y="13525"/>
                </a:lnTo>
                <a:lnTo>
                  <a:pt x="96812" y="13525"/>
                </a:lnTo>
                <a:lnTo>
                  <a:pt x="96812" y="6286"/>
                </a:lnTo>
                <a:lnTo>
                  <a:pt x="89928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7" name="object 191"/>
          <p:cNvSpPr>
            <a:spLocks/>
          </p:cNvSpPr>
          <p:nvPr/>
        </p:nvSpPr>
        <p:spPr bwMode="auto">
          <a:xfrm>
            <a:off x="3041650" y="373063"/>
            <a:ext cx="98425" cy="0"/>
          </a:xfrm>
          <a:custGeom>
            <a:avLst/>
            <a:gdLst>
              <a:gd name="T0" fmla="*/ 0 w 97155"/>
              <a:gd name="T1" fmla="*/ 119172 w 971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7155">
                <a:moveTo>
                  <a:pt x="0" y="0"/>
                </a:moveTo>
                <a:lnTo>
                  <a:pt x="96812" y="0"/>
                </a:lnTo>
              </a:path>
            </a:pathLst>
          </a:custGeom>
          <a:noFill/>
          <a:ln w="7556">
            <a:solidFill>
              <a:srgbClr val="A9B2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8" name="object 192"/>
          <p:cNvSpPr>
            <a:spLocks/>
          </p:cNvSpPr>
          <p:nvPr/>
        </p:nvSpPr>
        <p:spPr bwMode="auto">
          <a:xfrm>
            <a:off x="3068638" y="311150"/>
            <a:ext cx="44450" cy="58738"/>
          </a:xfrm>
          <a:custGeom>
            <a:avLst/>
            <a:gdLst>
              <a:gd name="T0" fmla="*/ 59612 w 43180"/>
              <a:gd name="T1" fmla="*/ 0 h 59054"/>
              <a:gd name="T2" fmla="*/ 8986 w 43180"/>
              <a:gd name="T3" fmla="*/ 0 h 59054"/>
              <a:gd name="T4" fmla="*/ 0 w 43180"/>
              <a:gd name="T5" fmla="*/ 5186 h 59054"/>
              <a:gd name="T6" fmla="*/ 0 w 43180"/>
              <a:gd name="T7" fmla="*/ 53847 h 59054"/>
              <a:gd name="T8" fmla="*/ 68641 w 43180"/>
              <a:gd name="T9" fmla="*/ 53847 h 59054"/>
              <a:gd name="T10" fmla="*/ 68641 w 43180"/>
              <a:gd name="T11" fmla="*/ 5186 h 59054"/>
              <a:gd name="T12" fmla="*/ 59612 w 43180"/>
              <a:gd name="T13" fmla="*/ 0 h 590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180" h="59054">
                <a:moveTo>
                  <a:pt x="37490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58674"/>
                </a:lnTo>
                <a:lnTo>
                  <a:pt x="43167" y="58674"/>
                </a:lnTo>
                <a:lnTo>
                  <a:pt x="43167" y="5651"/>
                </a:lnTo>
                <a:lnTo>
                  <a:pt x="37490" y="0"/>
                </a:lnTo>
                <a:close/>
              </a:path>
            </a:pathLst>
          </a:custGeom>
          <a:solidFill>
            <a:srgbClr val="8A9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89" name="object 193"/>
          <p:cNvSpPr>
            <a:spLocks/>
          </p:cNvSpPr>
          <p:nvPr/>
        </p:nvSpPr>
        <p:spPr bwMode="auto">
          <a:xfrm>
            <a:off x="3084513" y="227013"/>
            <a:ext cx="9525" cy="1587"/>
          </a:xfrm>
          <a:custGeom>
            <a:avLst/>
            <a:gdLst>
              <a:gd name="T0" fmla="*/ 0 w 8889"/>
              <a:gd name="T1" fmla="*/ 0 h 1270"/>
              <a:gd name="T2" fmla="*/ 0 w 8889"/>
              <a:gd name="T3" fmla="*/ 41738 h 1270"/>
              <a:gd name="T4" fmla="*/ 2839 w 8889"/>
              <a:gd name="T5" fmla="*/ 17522 h 1270"/>
              <a:gd name="T6" fmla="*/ 6332 w 8889"/>
              <a:gd name="T7" fmla="*/ 3097 h 1270"/>
              <a:gd name="T8" fmla="*/ 25853 w 8889"/>
              <a:gd name="T9" fmla="*/ 3097 h 1270"/>
              <a:gd name="T10" fmla="*/ 0 w 8889"/>
              <a:gd name="T11" fmla="*/ 0 h 1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89" h="1270">
                <a:moveTo>
                  <a:pt x="0" y="0"/>
                </a:moveTo>
                <a:lnTo>
                  <a:pt x="0" y="1181"/>
                </a:lnTo>
                <a:lnTo>
                  <a:pt x="939" y="495"/>
                </a:lnTo>
                <a:lnTo>
                  <a:pt x="2095" y="88"/>
                </a:lnTo>
                <a:lnTo>
                  <a:pt x="8559" y="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0" name="object 194"/>
          <p:cNvSpPr>
            <a:spLocks/>
          </p:cNvSpPr>
          <p:nvPr/>
        </p:nvSpPr>
        <p:spPr bwMode="auto">
          <a:xfrm>
            <a:off x="3084513" y="227013"/>
            <a:ext cx="9525" cy="26987"/>
          </a:xfrm>
          <a:custGeom>
            <a:avLst/>
            <a:gdLst>
              <a:gd name="T0" fmla="*/ 25853 w 8889"/>
              <a:gd name="T1" fmla="*/ 0 h 26035"/>
              <a:gd name="T2" fmla="*/ 6332 w 8889"/>
              <a:gd name="T3" fmla="*/ 0 h 26035"/>
              <a:gd name="T4" fmla="*/ 2839 w 8889"/>
              <a:gd name="T5" fmla="*/ 722 h 26035"/>
              <a:gd name="T6" fmla="*/ 0 w 8889"/>
              <a:gd name="T7" fmla="*/ 1938 h 26035"/>
              <a:gd name="T8" fmla="*/ 0 w 8889"/>
              <a:gd name="T9" fmla="*/ 45459 h 26035"/>
              <a:gd name="T10" fmla="*/ 25853 w 8889"/>
              <a:gd name="T11" fmla="*/ 45459 h 26035"/>
              <a:gd name="T12" fmla="*/ 25853 w 8889"/>
              <a:gd name="T13" fmla="*/ 0 h 260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6035">
                <a:moveTo>
                  <a:pt x="8559" y="0"/>
                </a:moveTo>
                <a:lnTo>
                  <a:pt x="2095" y="0"/>
                </a:lnTo>
                <a:lnTo>
                  <a:pt x="939" y="406"/>
                </a:lnTo>
                <a:lnTo>
                  <a:pt x="0" y="1092"/>
                </a:lnTo>
                <a:lnTo>
                  <a:pt x="0" y="25590"/>
                </a:lnTo>
                <a:lnTo>
                  <a:pt x="8559" y="25590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1" name="object 195"/>
          <p:cNvSpPr>
            <a:spLocks/>
          </p:cNvSpPr>
          <p:nvPr/>
        </p:nvSpPr>
        <p:spPr bwMode="auto">
          <a:xfrm>
            <a:off x="3084513" y="309563"/>
            <a:ext cx="3175" cy="1587"/>
          </a:xfrm>
          <a:custGeom>
            <a:avLst/>
            <a:gdLst>
              <a:gd name="T0" fmla="*/ 0 w 2539"/>
              <a:gd name="T1" fmla="*/ 19294 h 1270"/>
              <a:gd name="T2" fmla="*/ 74903 w 2539"/>
              <a:gd name="T3" fmla="*/ 19294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39" h="1270">
                <a:moveTo>
                  <a:pt x="0" y="546"/>
                </a:moveTo>
                <a:lnTo>
                  <a:pt x="2095" y="546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2" name="object 196"/>
          <p:cNvSpPr>
            <a:spLocks/>
          </p:cNvSpPr>
          <p:nvPr/>
        </p:nvSpPr>
        <p:spPr bwMode="auto">
          <a:xfrm>
            <a:off x="3084513" y="287338"/>
            <a:ext cx="9525" cy="23812"/>
          </a:xfrm>
          <a:custGeom>
            <a:avLst/>
            <a:gdLst>
              <a:gd name="T0" fmla="*/ 25853 w 8889"/>
              <a:gd name="T1" fmla="*/ 0 h 24129"/>
              <a:gd name="T2" fmla="*/ 0 w 8889"/>
              <a:gd name="T3" fmla="*/ 0 h 24129"/>
              <a:gd name="T4" fmla="*/ 0 w 8889"/>
              <a:gd name="T5" fmla="*/ 18347 h 24129"/>
              <a:gd name="T6" fmla="*/ 2839 w 8889"/>
              <a:gd name="T7" fmla="*/ 18901 h 24129"/>
              <a:gd name="T8" fmla="*/ 6332 w 8889"/>
              <a:gd name="T9" fmla="*/ 19230 h 24129"/>
              <a:gd name="T10" fmla="*/ 25853 w 8889"/>
              <a:gd name="T11" fmla="*/ 19230 h 24129"/>
              <a:gd name="T12" fmla="*/ 25853 w 8889"/>
              <a:gd name="T13" fmla="*/ 0 h 241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89" h="24129">
                <a:moveTo>
                  <a:pt x="8559" y="0"/>
                </a:moveTo>
                <a:lnTo>
                  <a:pt x="0" y="0"/>
                </a:lnTo>
                <a:lnTo>
                  <a:pt x="0" y="22669"/>
                </a:lnTo>
                <a:lnTo>
                  <a:pt x="939" y="23355"/>
                </a:lnTo>
                <a:lnTo>
                  <a:pt x="2095" y="23761"/>
                </a:lnTo>
                <a:lnTo>
                  <a:pt x="8559" y="23761"/>
                </a:lnTo>
                <a:lnTo>
                  <a:pt x="8559" y="0"/>
                </a:lnTo>
                <a:close/>
              </a:path>
            </a:pathLst>
          </a:custGeom>
          <a:solidFill>
            <a:srgbClr val="D7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3" name="object 197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76927 w 66039"/>
              <a:gd name="T1" fmla="*/ 0 h 9525"/>
              <a:gd name="T2" fmla="*/ 0 w 66039"/>
              <a:gd name="T3" fmla="*/ 0 h 9525"/>
              <a:gd name="T4" fmla="*/ 16936 w 66039"/>
              <a:gd name="T5" fmla="*/ 9334 h 9525"/>
              <a:gd name="T6" fmla="*/ 59988 w 66039"/>
              <a:gd name="T7" fmla="*/ 9334 h 9525"/>
              <a:gd name="T8" fmla="*/ 76927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60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FF7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4" name="object 198"/>
          <p:cNvSpPr>
            <a:spLocks/>
          </p:cNvSpPr>
          <p:nvPr/>
        </p:nvSpPr>
        <p:spPr bwMode="auto">
          <a:xfrm>
            <a:off x="3001963" y="252413"/>
            <a:ext cx="177800" cy="25400"/>
          </a:xfrm>
          <a:custGeom>
            <a:avLst/>
            <a:gdLst>
              <a:gd name="T0" fmla="*/ 172326 w 177800"/>
              <a:gd name="T1" fmla="*/ 0 h 24764"/>
              <a:gd name="T2" fmla="*/ 5422 w 177800"/>
              <a:gd name="T3" fmla="*/ 0 h 24764"/>
              <a:gd name="T4" fmla="*/ 0 w 177800"/>
              <a:gd name="T5" fmla="*/ 8156 h 24764"/>
              <a:gd name="T6" fmla="*/ 0 w 177800"/>
              <a:gd name="T7" fmla="*/ 28847 h 24764"/>
              <a:gd name="T8" fmla="*/ 5422 w 177800"/>
              <a:gd name="T9" fmla="*/ 37003 h 24764"/>
              <a:gd name="T10" fmla="*/ 172326 w 177800"/>
              <a:gd name="T11" fmla="*/ 37003 h 24764"/>
              <a:gd name="T12" fmla="*/ 177761 w 177800"/>
              <a:gd name="T13" fmla="*/ 28847 h 24764"/>
              <a:gd name="T14" fmla="*/ 177761 w 177800"/>
              <a:gd name="T15" fmla="*/ 8156 h 24764"/>
              <a:gd name="T16" fmla="*/ 172326 w 177800"/>
              <a:gd name="T17" fmla="*/ 0 h 24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7800" h="24764">
                <a:moveTo>
                  <a:pt x="172326" y="0"/>
                </a:moveTo>
                <a:lnTo>
                  <a:pt x="5422" y="0"/>
                </a:lnTo>
                <a:lnTo>
                  <a:pt x="0" y="5435"/>
                </a:lnTo>
                <a:lnTo>
                  <a:pt x="0" y="19227"/>
                </a:lnTo>
                <a:lnTo>
                  <a:pt x="5422" y="24663"/>
                </a:lnTo>
                <a:lnTo>
                  <a:pt x="172326" y="24663"/>
                </a:lnTo>
                <a:lnTo>
                  <a:pt x="177761" y="19227"/>
                </a:lnTo>
                <a:lnTo>
                  <a:pt x="177761" y="5435"/>
                </a:lnTo>
                <a:lnTo>
                  <a:pt x="172326" y="0"/>
                </a:lnTo>
                <a:close/>
              </a:path>
            </a:pathLst>
          </a:custGeom>
          <a:solidFill>
            <a:srgbClr val="CAC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5" name="object 199"/>
          <p:cNvSpPr>
            <a:spLocks/>
          </p:cNvSpPr>
          <p:nvPr/>
        </p:nvSpPr>
        <p:spPr bwMode="auto">
          <a:xfrm>
            <a:off x="3001963" y="255588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670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6" name="object 200"/>
          <p:cNvSpPr>
            <a:spLocks/>
          </p:cNvSpPr>
          <p:nvPr/>
        </p:nvSpPr>
        <p:spPr bwMode="auto">
          <a:xfrm>
            <a:off x="3001963" y="258763"/>
            <a:ext cx="177800" cy="0"/>
          </a:xfrm>
          <a:custGeom>
            <a:avLst/>
            <a:gdLst>
              <a:gd name="T0" fmla="*/ 0 w 177800"/>
              <a:gd name="T1" fmla="*/ 177761 w 1778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7800">
                <a:moveTo>
                  <a:pt x="0" y="0"/>
                </a:moveTo>
                <a:lnTo>
                  <a:pt x="177761" y="0"/>
                </a:lnTo>
              </a:path>
            </a:pathLst>
          </a:custGeom>
          <a:noFill/>
          <a:ln w="13944">
            <a:solidFill>
              <a:srgbClr val="D7DA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7" name="object 201"/>
          <p:cNvSpPr>
            <a:spLocks/>
          </p:cNvSpPr>
          <p:nvPr/>
        </p:nvSpPr>
        <p:spPr bwMode="auto">
          <a:xfrm>
            <a:off x="3057525" y="277813"/>
            <a:ext cx="66675" cy="9525"/>
          </a:xfrm>
          <a:custGeom>
            <a:avLst/>
            <a:gdLst>
              <a:gd name="T0" fmla="*/ 76927 w 66039"/>
              <a:gd name="T1" fmla="*/ 0 h 9525"/>
              <a:gd name="T2" fmla="*/ 0 w 66039"/>
              <a:gd name="T3" fmla="*/ 0 h 9525"/>
              <a:gd name="T4" fmla="*/ 16936 w 66039"/>
              <a:gd name="T5" fmla="*/ 9334 h 9525"/>
              <a:gd name="T6" fmla="*/ 59974 w 66039"/>
              <a:gd name="T7" fmla="*/ 9334 h 9525"/>
              <a:gd name="T8" fmla="*/ 76927 w 66039"/>
              <a:gd name="T9" fmla="*/ 0 h 9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9525">
                <a:moveTo>
                  <a:pt x="65989" y="0"/>
                </a:moveTo>
                <a:lnTo>
                  <a:pt x="0" y="0"/>
                </a:lnTo>
                <a:lnTo>
                  <a:pt x="14528" y="9334"/>
                </a:lnTo>
                <a:lnTo>
                  <a:pt x="51447" y="9334"/>
                </a:lnTo>
                <a:lnTo>
                  <a:pt x="65989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8" name="object 202"/>
          <p:cNvSpPr>
            <a:spLocks/>
          </p:cNvSpPr>
          <p:nvPr/>
        </p:nvSpPr>
        <p:spPr bwMode="auto">
          <a:xfrm>
            <a:off x="3090863" y="311150"/>
            <a:ext cx="22225" cy="58738"/>
          </a:xfrm>
          <a:custGeom>
            <a:avLst/>
            <a:gdLst>
              <a:gd name="T0" fmla="*/ 25323 w 21589"/>
              <a:gd name="T1" fmla="*/ 0 h 59054"/>
              <a:gd name="T2" fmla="*/ 0 w 21589"/>
              <a:gd name="T3" fmla="*/ 0 h 59054"/>
              <a:gd name="T4" fmla="*/ 0 w 21589"/>
              <a:gd name="T5" fmla="*/ 53847 h 59054"/>
              <a:gd name="T6" fmla="*/ 34354 w 21589"/>
              <a:gd name="T7" fmla="*/ 53847 h 59054"/>
              <a:gd name="T8" fmla="*/ 34354 w 21589"/>
              <a:gd name="T9" fmla="*/ 5186 h 59054"/>
              <a:gd name="T10" fmla="*/ 25323 w 21589"/>
              <a:gd name="T11" fmla="*/ 0 h 590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89" h="59054">
                <a:moveTo>
                  <a:pt x="15913" y="0"/>
                </a:moveTo>
                <a:lnTo>
                  <a:pt x="0" y="0"/>
                </a:lnTo>
                <a:lnTo>
                  <a:pt x="0" y="58674"/>
                </a:lnTo>
                <a:lnTo>
                  <a:pt x="21590" y="58674"/>
                </a:lnTo>
                <a:lnTo>
                  <a:pt x="21590" y="5651"/>
                </a:lnTo>
                <a:lnTo>
                  <a:pt x="15913" y="0"/>
                </a:lnTo>
                <a:close/>
              </a:path>
            </a:pathLst>
          </a:custGeom>
          <a:solidFill>
            <a:srgbClr val="7D8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9" name="object 203"/>
          <p:cNvSpPr>
            <a:spLocks/>
          </p:cNvSpPr>
          <p:nvPr/>
        </p:nvSpPr>
        <p:spPr bwMode="auto">
          <a:xfrm>
            <a:off x="4718050" y="481013"/>
            <a:ext cx="0" cy="0"/>
          </a:xfrm>
          <a:custGeom>
            <a:avLst/>
            <a:gdLst>
              <a:gd name="T0" fmla="*/ 0 w 635"/>
              <a:gd name="T1" fmla="*/ 0 h 634"/>
              <a:gd name="T2" fmla="*/ 0 w 635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634">
                <a:moveTo>
                  <a:pt x="0" y="171"/>
                </a:moveTo>
                <a:lnTo>
                  <a:pt x="368" y="171"/>
                </a:lnTo>
              </a:path>
            </a:pathLst>
          </a:custGeom>
          <a:noFill/>
          <a:ln w="3175">
            <a:solidFill>
              <a:srgbClr val="00AF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0" name="object 204"/>
          <p:cNvSpPr>
            <a:spLocks/>
          </p:cNvSpPr>
          <p:nvPr/>
        </p:nvSpPr>
        <p:spPr bwMode="auto">
          <a:xfrm>
            <a:off x="4449763" y="477838"/>
            <a:ext cx="3175" cy="1587"/>
          </a:xfrm>
          <a:custGeom>
            <a:avLst/>
            <a:gdLst>
              <a:gd name="T0" fmla="*/ 0 w 1904"/>
              <a:gd name="T1" fmla="*/ 618027380 h 634"/>
              <a:gd name="T2" fmla="*/ 5037614 w 1904"/>
              <a:gd name="T3" fmla="*/ 61802738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60"/>
                </a:moveTo>
                <a:lnTo>
                  <a:pt x="1409" y="260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1" name="object 205"/>
          <p:cNvSpPr>
            <a:spLocks/>
          </p:cNvSpPr>
          <p:nvPr/>
        </p:nvSpPr>
        <p:spPr bwMode="auto">
          <a:xfrm>
            <a:off x="4456113" y="479425"/>
            <a:ext cx="1587" cy="1588"/>
          </a:xfrm>
          <a:custGeom>
            <a:avLst/>
            <a:gdLst>
              <a:gd name="T0" fmla="*/ 0 w 1904"/>
              <a:gd name="T1" fmla="*/ 655337886 h 634"/>
              <a:gd name="T2" fmla="*/ 78 w 1904"/>
              <a:gd name="T3" fmla="*/ 655337886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34">
                <a:moveTo>
                  <a:pt x="0" y="273"/>
                </a:moveTo>
                <a:lnTo>
                  <a:pt x="1435" y="27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2" name="object 206"/>
          <p:cNvSpPr>
            <a:spLocks/>
          </p:cNvSpPr>
          <p:nvPr/>
        </p:nvSpPr>
        <p:spPr bwMode="auto">
          <a:xfrm>
            <a:off x="4722813" y="473075"/>
            <a:ext cx="0" cy="3175"/>
          </a:xfrm>
          <a:custGeom>
            <a:avLst/>
            <a:gdLst>
              <a:gd name="T0" fmla="*/ 0 w 635"/>
              <a:gd name="T1" fmla="*/ 2495505 h 1904"/>
              <a:gd name="T2" fmla="*/ 0 w 635"/>
              <a:gd name="T3" fmla="*/ 2495505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904">
                <a:moveTo>
                  <a:pt x="0" y="698"/>
                </a:moveTo>
                <a:lnTo>
                  <a:pt x="609" y="698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3" name="object 207"/>
          <p:cNvSpPr>
            <a:spLocks/>
          </p:cNvSpPr>
          <p:nvPr/>
        </p:nvSpPr>
        <p:spPr bwMode="auto">
          <a:xfrm>
            <a:off x="4449763" y="477838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53"/>
                </a:moveTo>
                <a:lnTo>
                  <a:pt x="1003" y="253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4" name="object 208"/>
          <p:cNvSpPr>
            <a:spLocks/>
          </p:cNvSpPr>
          <p:nvPr/>
        </p:nvSpPr>
        <p:spPr bwMode="auto">
          <a:xfrm>
            <a:off x="4452938" y="479425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66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5" name="object 209"/>
          <p:cNvSpPr>
            <a:spLocks/>
          </p:cNvSpPr>
          <p:nvPr/>
        </p:nvSpPr>
        <p:spPr bwMode="auto">
          <a:xfrm>
            <a:off x="4722813" y="479425"/>
            <a:ext cx="0" cy="0"/>
          </a:xfrm>
          <a:custGeom>
            <a:avLst/>
            <a:gdLst>
              <a:gd name="T0" fmla="*/ 0 w 635"/>
              <a:gd name="T1" fmla="*/ 0 h 1270"/>
              <a:gd name="T2" fmla="*/ 0 w 635"/>
              <a:gd name="T3" fmla="*/ 0 h 12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5" h="1270">
                <a:moveTo>
                  <a:pt x="0" y="444"/>
                </a:moveTo>
                <a:lnTo>
                  <a:pt x="457" y="44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6" name="object 210"/>
          <p:cNvSpPr>
            <a:spLocks/>
          </p:cNvSpPr>
          <p:nvPr/>
        </p:nvSpPr>
        <p:spPr bwMode="auto">
          <a:xfrm>
            <a:off x="4457700" y="481013"/>
            <a:ext cx="1588" cy="0"/>
          </a:xfrm>
          <a:custGeom>
            <a:avLst/>
            <a:gdLst>
              <a:gd name="T0" fmla="*/ 0 w 1270"/>
              <a:gd name="T1" fmla="*/ 0 h 634"/>
              <a:gd name="T2" fmla="*/ 36233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84"/>
                </a:moveTo>
                <a:lnTo>
                  <a:pt x="1015" y="184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7" name="object 211"/>
          <p:cNvSpPr>
            <a:spLocks/>
          </p:cNvSpPr>
          <p:nvPr/>
        </p:nvSpPr>
        <p:spPr bwMode="auto">
          <a:xfrm>
            <a:off x="4459288" y="481013"/>
            <a:ext cx="0" cy="0"/>
          </a:xfrm>
          <a:custGeom>
            <a:avLst/>
            <a:gdLst>
              <a:gd name="T0" fmla="*/ 0 w 1270"/>
              <a:gd name="T1" fmla="*/ 0 h 634"/>
              <a:gd name="T2" fmla="*/ 0 w 1270"/>
              <a:gd name="T3" fmla="*/ 0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196"/>
                </a:moveTo>
                <a:lnTo>
                  <a:pt x="1041" y="196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8" name="object 212"/>
          <p:cNvSpPr>
            <a:spLocks/>
          </p:cNvSpPr>
          <p:nvPr/>
        </p:nvSpPr>
        <p:spPr bwMode="auto">
          <a:xfrm>
            <a:off x="4705350" y="481013"/>
            <a:ext cx="1588" cy="1587"/>
          </a:xfrm>
          <a:custGeom>
            <a:avLst/>
            <a:gdLst>
              <a:gd name="T0" fmla="*/ 0 w 1270"/>
              <a:gd name="T1" fmla="*/ 496380674 h 634"/>
              <a:gd name="T2" fmla="*/ 34463 w 1270"/>
              <a:gd name="T3" fmla="*/ 496380674 h 6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0" h="634">
                <a:moveTo>
                  <a:pt x="0" y="209"/>
                </a:moveTo>
                <a:lnTo>
                  <a:pt x="965" y="209"/>
                </a:lnTo>
              </a:path>
            </a:pathLst>
          </a:custGeom>
          <a:noFill/>
          <a:ln w="3175">
            <a:solidFill>
              <a:srgbClr val="00AF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9" name="object 213"/>
          <p:cNvSpPr>
            <a:spLocks noChangeArrowheads="1"/>
          </p:cNvSpPr>
          <p:nvPr/>
        </p:nvSpPr>
        <p:spPr bwMode="auto">
          <a:xfrm>
            <a:off x="0" y="7118350"/>
            <a:ext cx="10691813" cy="441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0" name="object 215"/>
          <p:cNvSpPr txBox="1">
            <a:spLocks noChangeArrowheads="1"/>
          </p:cNvSpPr>
          <p:nvPr/>
        </p:nvSpPr>
        <p:spPr bwMode="auto">
          <a:xfrm>
            <a:off x="877887" y="934559"/>
            <a:ext cx="926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600" b="1" cap="all" dirty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Исполнение инвестиционной программы </a:t>
            </a:r>
            <a:r>
              <a:rPr lang="ru-RU" altLang="ru-RU" sz="2600" b="1" cap="all" dirty="0" smtClean="0">
                <a:solidFill>
                  <a:srgbClr val="00498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2025 года</a:t>
            </a:r>
            <a:endParaRPr lang="ru-RU" altLang="ru-RU" sz="2600" b="1" cap="all" dirty="0">
              <a:solidFill>
                <a:srgbClr val="004982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11" name="object 180"/>
          <p:cNvSpPr txBox="1">
            <a:spLocks noChangeArrowheads="1"/>
          </p:cNvSpPr>
          <p:nvPr/>
        </p:nvSpPr>
        <p:spPr bwMode="auto">
          <a:xfrm>
            <a:off x="6915150" y="463550"/>
            <a:ext cx="2409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000">
                <a:solidFill>
                  <a:srgbClr val="706F6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Деятельность ГКП «АСТАНА СУ АРНАСЫ» </a:t>
            </a:r>
            <a:endParaRPr lang="ru-RU" altLang="ru-RU" sz="100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aphicFrame>
        <p:nvGraphicFramePr>
          <p:cNvPr id="212" name="Таблица 211"/>
          <p:cNvGraphicFramePr>
            <a:graphicFrameLocks noGrp="1"/>
          </p:cNvGraphicFramePr>
          <p:nvPr>
            <p:extLst/>
          </p:nvPr>
        </p:nvGraphicFramePr>
        <p:xfrm>
          <a:off x="305346" y="2056406"/>
          <a:ext cx="10081120" cy="446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6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52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43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проекта</a:t>
                      </a:r>
                      <a:endParaRPr lang="ru-RU" sz="1600" dirty="0"/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          на</a:t>
                      </a:r>
                      <a:r>
                        <a:rPr lang="ru-RU" sz="1600" baseline="0" dirty="0" smtClean="0"/>
                        <a:t> год, </a:t>
                      </a:r>
                      <a:r>
                        <a:rPr lang="ru-RU" sz="1600" baseline="0" dirty="0" err="1" smtClean="0"/>
                        <a:t>млн.тг</a:t>
                      </a:r>
                      <a:endParaRPr lang="ru-RU" sz="1600" dirty="0"/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           6 месяцев, </a:t>
                      </a:r>
                      <a:r>
                        <a:rPr lang="ru-RU" sz="1600" dirty="0" err="1" smtClean="0"/>
                        <a:t>млн.тг</a:t>
                      </a:r>
                      <a:endParaRPr lang="ru-RU" sz="1600" dirty="0"/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Примечание</a:t>
                      </a:r>
                      <a:endParaRPr lang="ru-RU" sz="1600" dirty="0"/>
                    </a:p>
                  </a:txBody>
                  <a:tcPr marL="91425" marR="91425" marT="45696" marB="4569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altLang="ru-RU" sz="1700" b="1" i="0" u="sng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3 987</a:t>
                      </a:r>
                      <a:endParaRPr lang="ru-RU" sz="17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1 901</a:t>
                      </a:r>
                      <a:endParaRPr lang="ru-RU" sz="17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0" u="sng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Исполнение - 48%</a:t>
                      </a:r>
                    </a:p>
                  </a:txBody>
                  <a:tcPr marL="91425" marR="91425" marT="45696" marB="4569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6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altLang="ru-RU" sz="15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«Реконструкция 7,8 км. сетей</a:t>
                      </a:r>
                      <a:r>
                        <a:rPr lang="ru-RU" altLang="ru-RU" sz="15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5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водопровода и канализации» – 67%</a:t>
                      </a:r>
                      <a:endParaRPr lang="ru-RU" altLang="ru-RU" sz="1500" b="1" i="1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2 695</a:t>
                      </a:r>
                      <a:endParaRPr lang="ru-RU" sz="1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1 256</a:t>
                      </a:r>
                      <a:endParaRPr lang="ru-RU" sz="1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i="0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На стадии выполнения работ (завершение</a:t>
                      </a:r>
                      <a:r>
                        <a:rPr lang="ru-RU" altLang="ru-RU" sz="1500" i="0" baseline="0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в декабре). Проведены СМР на 2,0 км.</a:t>
                      </a:r>
                      <a:endParaRPr lang="ru-RU" altLang="ru-RU" sz="1500" i="0" dirty="0" smtClean="0"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28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altLang="ru-RU" sz="1500" b="0" i="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«Приобретение</a:t>
                      </a:r>
                      <a:r>
                        <a:rPr lang="ru-RU" altLang="ru-RU" sz="15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специализированной техники и оборудования» – 23%: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altLang="ru-RU" sz="1500" b="0" i="1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Замена насосных агрегатов на 8-ми КНС;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altLang="ru-RU" sz="1500" b="0" i="1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Спецтехника (экскаваторы, автокран, АВМ, вакуумные)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altLang="ru-RU" sz="1500" b="0" i="1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Спец.оборудование</a:t>
                      </a:r>
                      <a:r>
                        <a:rPr lang="ru-RU" altLang="ru-RU" sz="1500" b="0" i="1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объектах </a:t>
                      </a:r>
                      <a:r>
                        <a:rPr lang="ru-RU" altLang="ru-RU" sz="15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(сварочные агрегаты; </a:t>
                      </a:r>
                      <a:r>
                        <a:rPr lang="ru-RU" altLang="ru-RU" sz="1500" b="0" i="0" kern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мех.решетки</a:t>
                      </a:r>
                      <a:r>
                        <a:rPr lang="ru-RU" altLang="ru-RU" sz="1500" b="0" i="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очистки ТБО в стоках, расходомеры; насосы на станцию очищенных стоков и песколовок; затворы на фильтра очистки НФС)</a:t>
                      </a: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1 292</a:t>
                      </a:r>
                      <a:endParaRPr lang="ru-RU" sz="1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</a:t>
                      </a:r>
                      <a:endParaRPr lang="ru-RU" sz="1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i="0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На стадии исполнения. Итоги подведения</a:t>
                      </a:r>
                      <a:r>
                        <a:rPr lang="ru-RU" altLang="ru-RU" sz="1500" i="0" baseline="0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конкурсных процедур, исполнение договорных обязательств. Частично поставлена спецтехника.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i="0" baseline="0" dirty="0" smtClean="0"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Реализация мероприятий в декабре</a:t>
                      </a:r>
                      <a:endParaRPr lang="ru-RU" altLang="ru-RU" sz="1500" i="0" dirty="0" smtClean="0"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500" b="0" i="0" dirty="0" smtClean="0"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1425" marR="91425" marT="45696" marB="45696"/>
                </a:tc>
                <a:extLst>
                  <a:ext uri="{0D108BD9-81ED-4DB2-BD59-A6C34878D82A}">
                    <a16:rowId xmlns="" xmlns:a16="http://schemas.microsoft.com/office/drawing/2014/main" val="3199910982"/>
                  </a:ext>
                </a:extLst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798156" y="1428195"/>
            <a:ext cx="93412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80"/>
              </a:lnSpc>
            </a:pPr>
            <a:r>
              <a:rPr lang="ru-RU" sz="1600" b="1" spc="10" dirty="0" smtClean="0">
                <a:latin typeface="Arial"/>
                <a:cs typeface="Arial"/>
              </a:rPr>
              <a:t>Сумма инвестиционной программы 2025г – 4 </a:t>
            </a:r>
            <a:r>
              <a:rPr lang="ru-RU" sz="1600" b="1" spc="10" dirty="0" err="1" smtClean="0">
                <a:latin typeface="Arial"/>
                <a:cs typeface="Arial"/>
              </a:rPr>
              <a:t>млрд.тенге</a:t>
            </a:r>
            <a:r>
              <a:rPr lang="ru-RU" sz="1600" b="1" spc="10" dirty="0" smtClean="0">
                <a:latin typeface="Arial"/>
                <a:cs typeface="Arial"/>
              </a:rPr>
              <a:t>, </a:t>
            </a:r>
          </a:p>
          <a:p>
            <a:pPr algn="ctr">
              <a:lnSpc>
                <a:spcPts val="1580"/>
              </a:lnSpc>
            </a:pPr>
            <a:r>
              <a:rPr lang="ru-RU" sz="1600" b="1" spc="10" dirty="0" smtClean="0">
                <a:latin typeface="Arial"/>
                <a:cs typeface="Arial"/>
              </a:rPr>
              <a:t>По состоянию на 01.07.2025г. исполнение 1,9 </a:t>
            </a:r>
            <a:r>
              <a:rPr lang="ru-RU" sz="1600" b="1" spc="10" dirty="0" err="1" smtClean="0">
                <a:latin typeface="Arial"/>
                <a:cs typeface="Arial"/>
              </a:rPr>
              <a:t>млрд.тенге</a:t>
            </a:r>
            <a:r>
              <a:rPr lang="ru-RU" sz="1600" b="1" spc="10" dirty="0" smtClean="0">
                <a:latin typeface="Arial"/>
                <a:cs typeface="Arial"/>
              </a:rPr>
              <a:t> или 48%</a:t>
            </a:r>
            <a:endParaRPr lang="ru-RU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1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58116</TotalTime>
  <Words>2924</Words>
  <Application>Microsoft Office PowerPoint</Application>
  <PresentationFormat>Произвольный</PresentationFormat>
  <Paragraphs>816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Arial Narrow</vt:lpstr>
      <vt:lpstr>Batang</vt:lpstr>
      <vt:lpstr>Calibri</vt:lpstr>
      <vt:lpstr>Century Gothic</vt:lpstr>
      <vt:lpstr>Consolas</vt:lpstr>
      <vt:lpstr>Times New Roman</vt:lpstr>
      <vt:lpstr>Wingdings</vt:lpstr>
      <vt:lpstr>Office Theme</vt:lpstr>
      <vt:lpstr>ОТЧЕТ ПЕРЕД ПОТРЕБИТЕЛЯМИ  ГКП «АСТАНА СУ АРНАСЫ» ПО ОКАЗАНИЮ УСЛУГ в 1-м ПОЛУГОДИИ 2025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имущество (млн. тенге)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Мажитов Даниял</dc:creator>
  <cp:lastModifiedBy>Акнур Олжабаева</cp:lastModifiedBy>
  <cp:revision>1123</cp:revision>
  <cp:lastPrinted>2025-07-31T04:34:00Z</cp:lastPrinted>
  <dcterms:created xsi:type="dcterms:W3CDTF">2019-06-14T15:08:08Z</dcterms:created>
  <dcterms:modified xsi:type="dcterms:W3CDTF">2025-08-01T10:32:58Z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LastSaved">
    <vt:filetime>2019-06-14T00:00:00Z</vt:filetime>
  </property>
</Properties>
</file>